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  <p:sldMasterId id="2147483672" r:id="rId5"/>
  </p:sldMasterIdLst>
  <p:notesMasterIdLst>
    <p:notesMasterId r:id="rId35"/>
  </p:notesMasterIdLst>
  <p:handoutMasterIdLst>
    <p:handoutMasterId r:id="rId36"/>
  </p:handoutMasterIdLst>
  <p:sldIdLst>
    <p:sldId id="256" r:id="rId6"/>
    <p:sldId id="318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267" r:id="rId17"/>
    <p:sldId id="268" r:id="rId18"/>
    <p:sldId id="352" r:id="rId19"/>
    <p:sldId id="353" r:id="rId20"/>
    <p:sldId id="354" r:id="rId21"/>
    <p:sldId id="366" r:id="rId22"/>
    <p:sldId id="355" r:id="rId23"/>
    <p:sldId id="340" r:id="rId24"/>
    <p:sldId id="341" r:id="rId25"/>
    <p:sldId id="357" r:id="rId26"/>
    <p:sldId id="358" r:id="rId27"/>
    <p:sldId id="359" r:id="rId28"/>
    <p:sldId id="360" r:id="rId29"/>
    <p:sldId id="361" r:id="rId30"/>
    <p:sldId id="362" r:id="rId31"/>
    <p:sldId id="363" r:id="rId32"/>
    <p:sldId id="364" r:id="rId33"/>
    <p:sldId id="365" r:id="rId3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9AE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23" autoAdjust="0"/>
    <p:restoredTop sz="87500" autoAdjust="0"/>
  </p:normalViewPr>
  <p:slideViewPr>
    <p:cSldViewPr>
      <p:cViewPr varScale="1">
        <p:scale>
          <a:sx n="72" d="100"/>
          <a:sy n="72" d="100"/>
        </p:scale>
        <p:origin x="1027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C7DAC7CF-146E-4211-BD34-447C93A31C45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A0327C-7797-4ECC-BF19-071A0BD6AD6E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0273639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1699B656-458D-4356-9B37-5ACAC7680C9B}" type="slidenum">
              <a:rPr lang="en-GB" altLang="pt-PT"/>
              <a:pPr/>
              <a:t>‹#›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2613465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8E2B998-CBD3-4D5E-9839-47C5F7755B04}" type="slidenum">
              <a:rPr lang="en-GB" altLang="pt-PT"/>
              <a:pPr eaLnBrk="1" hangingPunct="1">
                <a:spcBef>
                  <a:spcPct val="0"/>
                </a:spcBef>
              </a:pPr>
              <a:t>1</a:t>
            </a:fld>
            <a:endParaRPr lang="en-GB" altLang="pt-PT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5878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8D36F3B-C354-469B-B9C1-CE9115A87685}" type="slidenum">
              <a:rPr lang="en-GB" altLang="pt-PT"/>
              <a:pPr eaLnBrk="1" hangingPunct="1">
                <a:spcBef>
                  <a:spcPct val="0"/>
                </a:spcBef>
              </a:pPr>
              <a:t>12</a:t>
            </a:fld>
            <a:endParaRPr lang="en-GB" altLang="pt-PT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677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F5F522E-8C1A-499C-A761-3C9A177A2450}" type="slidenum">
              <a:rPr lang="en-GB" altLang="pt-PT"/>
              <a:pPr eaLnBrk="1" hangingPunct="1">
                <a:spcBef>
                  <a:spcPct val="0"/>
                </a:spcBef>
              </a:pPr>
              <a:t>13</a:t>
            </a:fld>
            <a:endParaRPr lang="en-GB" altLang="pt-PT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6183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dirty="0"/>
              <a:t>Notas para o formador: Analogia de maçãs e laranjas: As definições são importantes para assegurar o registro preciso de informações por todos (isto é, você pode comparar maçãs com maçãs, mas não maçãs com laranjas). Sublinhar aos participantes que o PPS não está medindo se eles acham que o residente tem uma infeção (ou seja, o seu julgamento clínico), em vez disso, o PPS mede quantos residentes têm sinais e sintomas que se ajustam às definições padronizadas. Ou seja, não é o que você acha que deveria ser, mas o que as definições provam ser.</a:t>
            </a:r>
            <a:endParaRPr lang="en-US" altLang="pt-PT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A83A520-01A2-427A-B8D8-B121CDAF213B}" type="slidenum">
              <a:rPr lang="en-GB" altLang="pt-PT"/>
              <a:pPr eaLnBrk="1" hangingPunct="1">
                <a:spcBef>
                  <a:spcPct val="0"/>
                </a:spcBef>
              </a:pPr>
              <a:t>15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401939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b="1" dirty="0"/>
              <a:t>Notas para o formador: </a:t>
            </a:r>
            <a:r>
              <a:rPr lang="pt-PT" dirty="0"/>
              <a:t>Todas as definições do estudo podem ser encontradas no protocolo HALT-3 PPS</a:t>
            </a:r>
            <a:endParaRPr lang="en-US" altLang="pt-PT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099C4A1-64C8-4D58-A06E-B85873B42800}" type="slidenum">
              <a:rPr lang="en-GB" altLang="pt-PT"/>
              <a:pPr eaLnBrk="1" hangingPunct="1">
                <a:spcBef>
                  <a:spcPct val="0"/>
                </a:spcBef>
              </a:pPr>
              <a:t>16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551754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pt-PT" altLang="pt-PT" b="1" dirty="0"/>
              <a:t>Notas para o professor: </a:t>
            </a:r>
            <a:r>
              <a:rPr lang="pt-PT" altLang="pt-PT" b="0" dirty="0"/>
              <a:t>Destaque a importância de verificar as definições dos vários fatores de risco no protocolo - quando eles estão instruindo a equipe da ala como preencher a lista de enfermaria.</a:t>
            </a:r>
            <a:endParaRPr lang="en-US" altLang="pt-PT" b="0" dirty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B299CD0-93FA-4599-B685-1612FC4E8969}" type="slidenum">
              <a:rPr lang="en-US" altLang="pt-PT">
                <a:latin typeface="Calibri" panose="020F0502020204030204" pitchFamily="34" charset="0"/>
              </a:rPr>
              <a:pPr/>
              <a:t>17</a:t>
            </a:fld>
            <a:endParaRPr lang="en-US" altLang="pt-P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1815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altLang="pt-PT" b="1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Notas para o formador: </a:t>
            </a:r>
            <a:r>
              <a:rPr lang="pt-PT" altLang="pt-PT" b="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Este algoritmo é para UTI suspeita sem um cateter urinário. Leia todos os aspetos do algoritmo para destacar a necessidade de preencher todos os sinais e sintomas relevantes e testar informações / resultados.</a:t>
            </a:r>
            <a:endParaRPr lang="en-US" altLang="pt-PT" b="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7674D14-E0D7-46CD-8801-0F2919707F28}" type="slidenum">
              <a:rPr lang="en-GB" altLang="pt-PT"/>
              <a:pPr eaLnBrk="1" hangingPunct="1">
                <a:spcBef>
                  <a:spcPct val="0"/>
                </a:spcBef>
              </a:pPr>
              <a:t>19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3620911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altLang="pt-PT" b="1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Notas para o formador: </a:t>
            </a:r>
            <a:r>
              <a:rPr lang="pt-PT" altLang="pt-PT" b="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Este algoritmo é para UTI suspeita com um cateter urinário. Leia todos os aspetos do algoritmo para destacar a necessidade de preencher todos os sinais e sintomas relevantes e testar a informação / resultados</a:t>
            </a:r>
            <a:endParaRPr lang="en-US" altLang="pt-PT" b="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675B4BA-A706-4C3D-9224-7C4188251F00}" type="slidenum">
              <a:rPr lang="en-GB" altLang="pt-PT"/>
              <a:pPr eaLnBrk="1" hangingPunct="1">
                <a:spcBef>
                  <a:spcPct val="0"/>
                </a:spcBef>
              </a:pPr>
              <a:t>20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7951791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altLang="pt-PT" b="1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Notas para o formador: </a:t>
            </a:r>
            <a:r>
              <a:rPr lang="pt-PT" altLang="pt-PT" b="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Dependendo do local da infeção, o algoritmo pode levar a um resultado de infeção "provável" (apenas para UTI), "confirmado" ou "importado" com base nos sinais / sintomas presentes e nos resultados dos testes. Explique aos participantes como uma decisão de se uma infeção do trato urinário está presente ou não, é atingido</a:t>
            </a:r>
            <a:r>
              <a:rPr lang="en-US" altLang="pt-PT" b="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pt-PT" altLang="pt-PT" b="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7152E05-8918-4B7D-9843-0B776B7BDAD0}" type="slidenum">
              <a:rPr lang="en-GB" altLang="pt-PT"/>
              <a:pPr eaLnBrk="1" hangingPunct="1">
                <a:spcBef>
                  <a:spcPct val="0"/>
                </a:spcBef>
              </a:pPr>
              <a:t>21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080912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89642E-072E-46A5-AF08-98D4BC0579D8}" type="slidenum">
              <a:rPr lang="en-GB" altLang="pt-PT"/>
              <a:pPr eaLnBrk="1" hangingPunct="1">
                <a:spcBef>
                  <a:spcPct val="0"/>
                </a:spcBef>
              </a:pPr>
              <a:t>23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4145534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pt-PT" b="1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Notes to lecturer</a:t>
            </a:r>
            <a:r>
              <a:rPr lang="en-US" altLang="pt-PT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: Please include  national/regional HALT-2 (2013) data</a:t>
            </a:r>
          </a:p>
          <a:p>
            <a:r>
              <a:rPr lang="en-US" altLang="pt-PT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ILPI – </a:t>
            </a:r>
            <a:r>
              <a:rPr lang="en-US" altLang="pt-PT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instituição</a:t>
            </a:r>
            <a:r>
              <a:rPr lang="en-US" altLang="pt-PT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de longa </a:t>
            </a:r>
            <a:r>
              <a:rPr lang="en-US" altLang="pt-PT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permanência</a:t>
            </a:r>
            <a:r>
              <a:rPr lang="en-US" altLang="pt-PT" baseline="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para </a:t>
            </a:r>
            <a:r>
              <a:rPr lang="en-US" altLang="pt-PT" baseline="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idosos</a:t>
            </a:r>
            <a:endParaRPr lang="en-US" altLang="pt-PT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43D7B7C-3476-486C-A7E6-1B44830DF18C}" type="slidenum">
              <a:rPr lang="en-GB" altLang="pt-PT"/>
              <a:pPr eaLnBrk="1" hangingPunct="1">
                <a:spcBef>
                  <a:spcPct val="0"/>
                </a:spcBef>
              </a:pPr>
              <a:t>24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552013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073175B-141D-4E09-A2F1-E8037ECCF63B}" type="slidenum">
              <a:rPr lang="en-GB" altLang="pt-PT"/>
              <a:pPr eaLnBrk="1" hangingPunct="1">
                <a:spcBef>
                  <a:spcPct val="0"/>
                </a:spcBef>
              </a:pPr>
              <a:t>2</a:t>
            </a:fld>
            <a:endParaRPr lang="en-GB" altLang="pt-PT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1939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pt-PT" b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Notes to lecturer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: Please include  national/regional HALT-2 (2013) data</a:t>
            </a:r>
          </a:p>
          <a:p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E1258B2-9CD5-46C6-A793-C04F3E50862C}" type="slidenum">
              <a:rPr lang="en-GB" altLang="pt-PT"/>
              <a:pPr eaLnBrk="1" hangingPunct="1">
                <a:spcBef>
                  <a:spcPct val="0"/>
                </a:spcBef>
              </a:pPr>
              <a:t>25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25822924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pt-PT" b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Notes to lecturer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: Please include  national/regional HALT-2 (2013) data</a:t>
            </a:r>
          </a:p>
          <a:p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02BEB3E-C926-4905-9F32-3A296D6F0251}" type="slidenum">
              <a:rPr lang="en-GB" altLang="pt-PT"/>
              <a:pPr eaLnBrk="1" hangingPunct="1">
                <a:spcBef>
                  <a:spcPct val="0"/>
                </a:spcBef>
              </a:pPr>
              <a:t>26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5623862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pt-PT" b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Notes to lecturer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: Please include  national/regional HALT-2 (2013) data</a:t>
            </a:r>
          </a:p>
          <a:p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C55BC96-99D1-486A-9553-90F776CEF36A}" type="slidenum">
              <a:rPr lang="en-GB" altLang="pt-PT"/>
              <a:pPr eaLnBrk="1" hangingPunct="1">
                <a:spcBef>
                  <a:spcPct val="0"/>
                </a:spcBef>
              </a:pPr>
              <a:t>27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2270030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08D0F83-74D0-4D9A-AAA5-50C41F42CB6D}" type="slidenum">
              <a:rPr lang="en-GB" altLang="pt-PT"/>
              <a:pPr eaLnBrk="1" hangingPunct="1">
                <a:spcBef>
                  <a:spcPct val="0"/>
                </a:spcBef>
              </a:pPr>
              <a:t>28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8123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pt-PT" b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Notes to lecturer: 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Image of</a:t>
            </a:r>
            <a:r>
              <a:rPr lang="en-US" altLang="pt-PT" b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video recorder to illustrate that ongoing incidence surveillance is similar to taking a video/DVD recording and tracking changes over time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6629B60-9DD2-4008-BC4E-22EF31ECCB49}" type="slidenum">
              <a:rPr lang="en-GB" altLang="pt-PT"/>
              <a:pPr eaLnBrk="1" hangingPunct="1">
                <a:spcBef>
                  <a:spcPct val="0"/>
                </a:spcBef>
              </a:pPr>
              <a:t>5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2560154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pt-PT" b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Notes to lecturer: 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Image of</a:t>
            </a:r>
            <a:r>
              <a:rPr lang="en-US" altLang="pt-PT" b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camera to illustrate that point prevalence is similar to taking a </a:t>
            </a: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snap shot</a:t>
            </a: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”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or </a:t>
            </a: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taking a photo</a:t>
            </a: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”</a:t>
            </a:r>
            <a:r>
              <a:rPr lang="en-US" altLang="pt-PT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and only records one moment in time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91EA753-E7EB-40AA-A7A7-DC65A0C8E638}" type="slidenum">
              <a:rPr lang="en-GB" altLang="pt-PT"/>
              <a:pPr eaLnBrk="1" hangingPunct="1">
                <a:spcBef>
                  <a:spcPct val="0"/>
                </a:spcBef>
              </a:pPr>
              <a:t>6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198598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31B0E0-3B38-4D2E-AE81-EF3C79352F29}" type="slidenum">
              <a:rPr lang="en-GB" altLang="pt-PT"/>
              <a:pPr eaLnBrk="1" hangingPunct="1">
                <a:spcBef>
                  <a:spcPct val="0"/>
                </a:spcBef>
              </a:pPr>
              <a:t>7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804214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F215C6-B418-411D-B498-46C9D299F8FE}" type="slidenum">
              <a:rPr lang="en-GB" altLang="pt-PT"/>
              <a:pPr eaLnBrk="1" hangingPunct="1">
                <a:spcBef>
                  <a:spcPct val="0"/>
                </a:spcBef>
              </a:pPr>
              <a:t>8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002838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88BE524-8FC0-44D1-ABB8-79EDFCD6C1E0}" type="slidenum">
              <a:rPr lang="en-GB" altLang="pt-PT"/>
              <a:pPr eaLnBrk="1" hangingPunct="1">
                <a:spcBef>
                  <a:spcPct val="0"/>
                </a:spcBef>
              </a:pPr>
              <a:t>9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2690932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pt-PT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Infeção</a:t>
            </a:r>
            <a:r>
              <a:rPr lang="en-US" altLang="pt-PT" baseline="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nosocomial </a:t>
            </a:r>
            <a:endParaRPr lang="en-US" altLang="pt-PT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C6633D-D450-4A63-8551-38E0ACE32325}" type="slidenum">
              <a:rPr lang="en-GB" altLang="pt-PT"/>
              <a:pPr eaLnBrk="1" hangingPunct="1">
                <a:spcBef>
                  <a:spcPct val="0"/>
                </a:spcBef>
              </a:pPr>
              <a:t>10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2138348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t-PT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7767270-AB99-4615-A196-11A7AFE6204E}" type="slidenum">
              <a:rPr lang="en-GB" altLang="pt-PT"/>
              <a:pPr eaLnBrk="1" hangingPunct="1">
                <a:spcBef>
                  <a:spcPct val="0"/>
                </a:spcBef>
              </a:pPr>
              <a:t>11</a:t>
            </a:fld>
            <a:endParaRPr lang="en-GB" altLang="pt-PT"/>
          </a:p>
        </p:txBody>
      </p:sp>
    </p:spTree>
    <p:extLst>
      <p:ext uri="{BB962C8B-B14F-4D97-AF65-F5344CB8AC3E}">
        <p14:creationId xmlns:p14="http://schemas.microsoft.com/office/powerpoint/2010/main" val="1287398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Presentation_Template_Title_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>
            <a:picLocks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150" y="504825"/>
            <a:ext cx="126365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3598863"/>
            <a:ext cx="8456613" cy="514350"/>
          </a:xfrm>
        </p:spPr>
        <p:txBody>
          <a:bodyPr/>
          <a:lstStyle>
            <a:lvl1pPr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318000"/>
            <a:ext cx="8456613" cy="1006475"/>
          </a:xfrm>
        </p:spPr>
        <p:txBody>
          <a:bodyPr/>
          <a:lstStyle>
            <a:lvl1pPr marL="0" indent="0"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693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D479A-3D5B-4AE0-9E28-D69D46A1071C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C865-5389-49D8-961B-6F1781059D8E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21751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4E960-BBBB-4F15-853B-EAEF481204F3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3647B-5EE6-49AC-882F-60B38AD1D9CA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773677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E3747-D2B2-471E-A58B-3AC943BEEA71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1361B-B032-4FDB-BEF5-D5CC85379A3A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695635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3FFE1-2E54-427B-AF9E-A4EE20E368A4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A0A8F-9AB2-4140-933C-EBF81ACFE459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749425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B2702-1717-4377-8300-0916CDB0AC61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A8773-2D7C-4A4C-89A3-C201FF361BAE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59875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9AE2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defRPr sz="2400"/>
            </a:lvl1pPr>
            <a:lvl2pPr marL="180975" indent="-18097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latin typeface="Tahoma" pitchFamily="34" charset="0"/>
                <a:cs typeface="Tahoma" pitchFamily="34" charset="0"/>
              </a:defRPr>
            </a:lvl2pPr>
            <a:lvl3pPr marL="355600" indent="-17462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latin typeface="Tahoma" pitchFamily="34" charset="0"/>
                <a:cs typeface="Tahoma" pitchFamily="34" charset="0"/>
              </a:defRPr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rgbClr val="898989"/>
                </a:solidFill>
              </a:defRPr>
            </a:lvl1pPr>
          </a:lstStyle>
          <a:p>
            <a:fld id="{0DE4B87A-9D37-4B3B-8735-9C99862A42B1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58119755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42875"/>
            <a:ext cx="8229600" cy="822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0" y="1079500"/>
            <a:ext cx="8526463" cy="516255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rgbClr val="898989"/>
                </a:solidFill>
              </a:defRPr>
            </a:lvl1pPr>
          </a:lstStyle>
          <a:p>
            <a:fld id="{0DFF3C79-6F00-497E-9F1B-8E9ED998A801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0068320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5F612-FA0A-4A95-8CA9-7455991585C8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1C65C-8CF4-4542-A083-623B964C509F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721444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FA53C-9C84-493C-A1B4-B94C25251932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D23E1-1C41-4057-AC26-A37A69EFA96B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830185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469AD-5132-493F-8FA6-D55E9F75EB48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81648-9E66-41B7-B2F8-5A48A71A3497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903857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E4D77-6B57-4E8A-BDBB-3560569BA033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775FB-846D-4A20-9C2D-A7A233EEAC78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138577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7BDE8-F70D-4932-B4B3-0ABE104AB8D1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01368-9453-4E35-851F-8B0DB7B8B141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584036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FC1DB-A78B-47F5-BA4E-6A0A3BC4A7D3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C762D-0F1C-4971-8308-BCB90C30DE1D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16721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resentation_Template_Innerpage_ne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69"/>
          <a:stretch>
            <a:fillRect/>
          </a:stretch>
        </p:blipFill>
        <p:spPr bwMode="auto">
          <a:xfrm>
            <a:off x="0" y="6321425"/>
            <a:ext cx="91440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0"/>
          <p:cNvPicPr>
            <a:picLocks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107950"/>
            <a:ext cx="8826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42875"/>
            <a:ext cx="822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/>
              <a:t>Click to edit Master title style</a:t>
            </a:r>
            <a:endParaRPr lang="en-GB" altLang="pt-PT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079500"/>
            <a:ext cx="8526463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PT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  <a:cs typeface="Tahom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  <a:cs typeface="Tahom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  <a:cs typeface="Tahom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  <a:cs typeface="Tahoma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300"/>
        </a:spcBef>
        <a:spcAft>
          <a:spcPts val="600"/>
        </a:spcAft>
        <a:buFont typeface="Wingdings" panose="05000000000000000000" pitchFamily="2" charset="2"/>
        <a:defRPr sz="24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714375" indent="-265113" algn="l" rtl="0" eaLnBrk="0" fontAlgn="base" hangingPunct="0">
        <a:lnSpc>
          <a:spcPct val="90000"/>
        </a:lnSpc>
        <a:spcBef>
          <a:spcPct val="0"/>
        </a:spcBef>
        <a:spcAft>
          <a:spcPct val="2500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50938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/>
              <a:t>Click to edit Master text styles</a:t>
            </a:r>
          </a:p>
          <a:p>
            <a:pPr lvl="1"/>
            <a:r>
              <a:rPr lang="en-US" altLang="pt-PT"/>
              <a:t>Second level</a:t>
            </a:r>
          </a:p>
          <a:p>
            <a:pPr lvl="2"/>
            <a:r>
              <a:rPr lang="en-US" altLang="pt-PT"/>
              <a:t>Third level</a:t>
            </a:r>
          </a:p>
          <a:p>
            <a:pPr lvl="3"/>
            <a:r>
              <a:rPr lang="en-US" altLang="pt-PT"/>
              <a:t>Fourth level</a:t>
            </a:r>
          </a:p>
          <a:p>
            <a:pPr lvl="4"/>
            <a:r>
              <a:rPr lang="en-US" altLang="pt-PT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fld id="{D9887CCD-4539-4C19-A7F1-035B46DEF3BD}" type="datetimeFigureOut">
              <a:rPr lang="en-US" altLang="pt-PT"/>
              <a:pPr>
                <a:defRPr/>
              </a:pPr>
              <a:t>3/16/2017</a:t>
            </a:fld>
            <a:endParaRPr lang="en-US" alt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0FCF59E-DA86-446D-9A93-342473217820}" type="slidenum">
              <a:rPr lang="en-US" altLang="pt-PT"/>
              <a:pPr/>
              <a:t>‹#›</a:t>
            </a:fld>
            <a:endParaRPr lang="en-US" alt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323850" y="3803650"/>
            <a:ext cx="8456613" cy="514350"/>
          </a:xfrm>
        </p:spPr>
        <p:txBody>
          <a:bodyPr/>
          <a:lstStyle/>
          <a:p>
            <a:pPr eaLnBrk="1" hangingPunct="1"/>
            <a:r>
              <a:rPr lang="fr-BE" altLang="pt-PT" dirty="0" err="1" smtClean="0"/>
              <a:t>Apresentação</a:t>
            </a:r>
            <a:r>
              <a:rPr lang="fr-BE" altLang="pt-PT" dirty="0" smtClean="0"/>
              <a:t> </a:t>
            </a:r>
            <a:r>
              <a:rPr lang="fr-BE" altLang="pt-PT" dirty="0"/>
              <a:t>1</a:t>
            </a:r>
            <a:endParaRPr lang="en-US" altLang="pt-PT" dirty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323850" y="4318000"/>
            <a:ext cx="8712646" cy="1006475"/>
          </a:xfrm>
        </p:spPr>
        <p:txBody>
          <a:bodyPr/>
          <a:lstStyle/>
          <a:p>
            <a:pPr eaLnBrk="1" hangingPunct="1"/>
            <a:r>
              <a:rPr lang="fr-BE" altLang="pt-PT" dirty="0" err="1"/>
              <a:t>Porquê</a:t>
            </a:r>
            <a:r>
              <a:rPr lang="fr-BE" altLang="pt-PT" dirty="0"/>
              <a:t> </a:t>
            </a:r>
            <a:r>
              <a:rPr lang="fr-BE" altLang="pt-PT" dirty="0" err="1"/>
              <a:t>fazer</a:t>
            </a:r>
            <a:r>
              <a:rPr lang="fr-BE" altLang="pt-PT" dirty="0"/>
              <a:t> </a:t>
            </a:r>
            <a:r>
              <a:rPr lang="fr-BE" altLang="pt-PT" dirty="0" err="1"/>
              <a:t>vigilância</a:t>
            </a:r>
            <a:r>
              <a:rPr lang="fr-BE" altLang="pt-PT" dirty="0"/>
              <a:t> </a:t>
            </a:r>
            <a:r>
              <a:rPr lang="fr-BE" altLang="pt-PT" dirty="0" err="1"/>
              <a:t>nas</a:t>
            </a:r>
            <a:r>
              <a:rPr lang="fr-BE" altLang="pt-PT" dirty="0"/>
              <a:t> </a:t>
            </a:r>
            <a:r>
              <a:rPr lang="fr-BE" altLang="pt-PT" dirty="0" err="1"/>
              <a:t>unidades</a:t>
            </a:r>
            <a:r>
              <a:rPr lang="fr-BE" altLang="pt-PT" dirty="0"/>
              <a:t> de </a:t>
            </a:r>
            <a:r>
              <a:rPr lang="fr-BE" altLang="pt-PT" dirty="0" err="1"/>
              <a:t>cuidados</a:t>
            </a:r>
            <a:r>
              <a:rPr lang="fr-BE" altLang="pt-PT" dirty="0"/>
              <a:t> </a:t>
            </a:r>
            <a:r>
              <a:rPr lang="fr-BE" altLang="pt-PT" dirty="0" err="1" smtClean="0"/>
              <a:t>continuados</a:t>
            </a:r>
            <a:r>
              <a:rPr lang="fr-BE" altLang="pt-PT" dirty="0" smtClean="0"/>
              <a:t> de </a:t>
            </a:r>
            <a:r>
              <a:rPr lang="fr-BE" altLang="pt-PT" dirty="0" err="1"/>
              <a:t>longa</a:t>
            </a:r>
            <a:r>
              <a:rPr lang="fr-BE" altLang="pt-PT" dirty="0"/>
              <a:t> </a:t>
            </a:r>
            <a:r>
              <a:rPr lang="fr-BE" altLang="pt-PT" dirty="0" err="1"/>
              <a:t>duração</a:t>
            </a:r>
            <a:r>
              <a:rPr lang="fr-BE" altLang="pt-PT" dirty="0"/>
              <a:t>/UCCI?</a:t>
            </a:r>
            <a:endParaRPr lang="en-US" altLang="pt-PT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839" y="2032848"/>
            <a:ext cx="2750892" cy="1107849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3" y="1772816"/>
            <a:ext cx="2374108" cy="1678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822325"/>
          </a:xfrm>
        </p:spPr>
        <p:txBody>
          <a:bodyPr/>
          <a:lstStyle/>
          <a:p>
            <a:pPr eaLnBrk="1" hangingPunct="1"/>
            <a:r>
              <a:rPr lang="pt-PT" altLang="pt-PT" dirty="0"/>
              <a:t>O QUE É UMA INFEÇÃO ASSOCIADA AOS CUIDADOS DE SAÚDE (HAI)?</a:t>
            </a:r>
            <a:endParaRPr lang="en-US" altLang="pt-PT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23850" y="2060848"/>
            <a:ext cx="8526463" cy="418120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ja-JP" dirty="0">
                <a:ea typeface="ＭＳ Ｐゴシック" panose="020B0600070205080204" pitchFamily="34" charset="-128"/>
              </a:rPr>
              <a:t>Infeção</a:t>
            </a:r>
            <a:r>
              <a:rPr lang="ja-JP" altLang="pt-PT" dirty="0">
                <a:ea typeface="ＭＳ Ｐゴシック" panose="020B0600070205080204" pitchFamily="34" charset="-128"/>
              </a:rPr>
              <a:t> </a:t>
            </a:r>
            <a:r>
              <a:rPr lang="pt-PT" altLang="ja-JP" dirty="0">
                <a:ea typeface="ＭＳ Ｐゴシック" panose="020B0600070205080204" pitchFamily="34" charset="-128"/>
              </a:rPr>
              <a:t>associada</a:t>
            </a:r>
            <a:r>
              <a:rPr lang="ja-JP" altLang="pt-PT" dirty="0">
                <a:ea typeface="ＭＳ Ｐゴシック" panose="020B0600070205080204" pitchFamily="34" charset="-128"/>
              </a:rPr>
              <a:t> </a:t>
            </a:r>
            <a:r>
              <a:rPr lang="pt-PT" altLang="ja-JP" dirty="0">
                <a:ea typeface="ＭＳ Ｐゴシック" panose="020B0600070205080204" pitchFamily="34" charset="-128"/>
              </a:rPr>
              <a:t>aos</a:t>
            </a:r>
            <a:r>
              <a:rPr lang="ja-JP" altLang="pt-PT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>
                <a:ea typeface="ＭＳ Ｐゴシック" panose="020B0600070205080204" pitchFamily="34" charset="-128"/>
              </a:rPr>
              <a:t>cuidados</a:t>
            </a:r>
            <a:r>
              <a:rPr lang="en-US" altLang="ja-JP" dirty="0">
                <a:ea typeface="ＭＳ Ｐゴシック" panose="020B0600070205080204" pitchFamily="34" charset="-128"/>
              </a:rPr>
              <a:t> de </a:t>
            </a:r>
            <a:r>
              <a:rPr lang="en-US" altLang="ja-JP" dirty="0" err="1">
                <a:ea typeface="ＭＳ Ｐゴシック" panose="020B0600070205080204" pitchFamily="34" charset="-128"/>
              </a:rPr>
              <a:t>s</a:t>
            </a:r>
            <a:r>
              <a:rPr lang="en-US" altLang="ja-JP" dirty="0" err="1" smtClean="0">
                <a:ea typeface="ＭＳ Ｐゴシック" panose="020B0600070205080204" pitchFamily="34" charset="-128"/>
              </a:rPr>
              <a:t>aúde</a:t>
            </a:r>
            <a:r>
              <a:rPr lang="en-US" altLang="ja-JP" dirty="0" smtClean="0"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ea typeface="ＭＳ Ｐゴシック" panose="020B0600070205080204" pitchFamily="34" charset="-128"/>
              </a:rPr>
              <a:t>(HAI) </a:t>
            </a:r>
            <a:r>
              <a:rPr lang="en-US" altLang="ja-JP" dirty="0" err="1">
                <a:ea typeface="ＭＳ Ｐゴシック" panose="020B0600070205080204" pitchFamily="34" charset="-128"/>
              </a:rPr>
              <a:t>veio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>
                <a:ea typeface="ＭＳ Ｐゴシック" panose="020B0600070205080204" pitchFamily="34" charset="-128"/>
              </a:rPr>
              <a:t>gradualmente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>
                <a:ea typeface="ＭＳ Ｐゴシック" panose="020B0600070205080204" pitchFamily="34" charset="-128"/>
              </a:rPr>
              <a:t>substituir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>
                <a:ea typeface="ＭＳ Ｐゴシック" panose="020B0600070205080204" pitchFamily="34" charset="-128"/>
              </a:rPr>
              <a:t>os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>
                <a:ea typeface="ＭＳ Ｐゴシック" panose="020B0600070205080204" pitchFamily="34" charset="-128"/>
              </a:rPr>
              <a:t>termos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ja-JP" altLang="en-US" dirty="0">
                <a:ea typeface="ＭＳ Ｐゴシック" panose="020B0600070205080204" pitchFamily="34" charset="-128"/>
              </a:rPr>
              <a:t>'</a:t>
            </a:r>
            <a:r>
              <a:rPr lang="en-US" altLang="ja-JP" dirty="0" err="1">
                <a:ea typeface="ＭＳ Ｐゴシック" panose="020B0600070205080204" pitchFamily="34" charset="-128"/>
              </a:rPr>
              <a:t>infeção</a:t>
            </a:r>
            <a:r>
              <a:rPr lang="en-US" altLang="ja-JP" dirty="0">
                <a:ea typeface="ＭＳ Ｐゴシック" panose="020B0600070205080204" pitchFamily="34" charset="-128"/>
              </a:rPr>
              <a:t> nosocomial</a:t>
            </a:r>
            <a:r>
              <a:rPr lang="ja-JP" altLang="en-US" dirty="0">
                <a:ea typeface="ＭＳ Ｐゴシック" panose="020B0600070205080204" pitchFamily="34" charset="-128"/>
              </a:rPr>
              <a:t>'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>
                <a:ea typeface="ＭＳ Ｐゴシック" panose="020B0600070205080204" pitchFamily="34" charset="-128"/>
              </a:rPr>
              <a:t>ou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ja-JP" altLang="en-US" dirty="0">
                <a:ea typeface="ＭＳ Ｐゴシック" panose="020B0600070205080204" pitchFamily="34" charset="-128"/>
              </a:rPr>
              <a:t>'</a:t>
            </a:r>
            <a:r>
              <a:rPr lang="en-US" altLang="ja-JP" dirty="0" err="1">
                <a:ea typeface="ＭＳ Ｐゴシック" panose="020B0600070205080204" pitchFamily="34" charset="-128"/>
              </a:rPr>
              <a:t>infeção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 smtClean="0">
                <a:ea typeface="ＭＳ Ｐゴシック" panose="020B0600070205080204" pitchFamily="34" charset="-128"/>
              </a:rPr>
              <a:t>hospitalar</a:t>
            </a:r>
            <a:r>
              <a:rPr lang="ja-JP" altLang="en-US" dirty="0" smtClean="0">
                <a:ea typeface="ＭＳ Ｐゴシック" panose="020B0600070205080204" pitchFamily="34" charset="-128"/>
              </a:rPr>
              <a:t>‘</a:t>
            </a:r>
            <a:endParaRPr lang="pt-PT" altLang="ja-JP" dirty="0" smtClean="0">
              <a:ea typeface="ＭＳ Ｐゴシック" panose="020B0600070205080204" pitchFamily="34" charset="-128"/>
            </a:endParaRPr>
          </a:p>
          <a:p>
            <a:pPr marL="0" indent="0" eaLnBrk="1" hangingPunct="1"/>
            <a:endParaRPr lang="en-US" altLang="ja-JP" sz="1200" dirty="0">
              <a:ea typeface="ＭＳ Ｐゴシック" panose="020B0600070205080204" pitchFamily="34" charset="-128"/>
            </a:endParaRP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US" altLang="pt-PT" dirty="0" smtClean="0">
                <a:ea typeface="ＭＳ Ｐゴシック" panose="020B0600070205080204" pitchFamily="34" charset="-128"/>
              </a:rPr>
              <a:t>No </a:t>
            </a:r>
            <a:r>
              <a:rPr lang="en-US" altLang="pt-PT" dirty="0" err="1">
                <a:ea typeface="ＭＳ Ｐゴシック" panose="020B0600070205080204" pitchFamily="34" charset="-128"/>
              </a:rPr>
              <a:t>passado</a:t>
            </a:r>
            <a:r>
              <a:rPr lang="en-US" altLang="pt-PT" dirty="0">
                <a:ea typeface="ＭＳ Ｐゴシック" panose="020B0600070205080204" pitchFamily="34" charset="-128"/>
              </a:rPr>
              <a:t>: </a:t>
            </a:r>
            <a:r>
              <a:rPr lang="en-US" altLang="pt-PT" dirty="0" err="1">
                <a:ea typeface="ＭＳ Ｐゴシック" panose="020B0600070205080204" pitchFamily="34" charset="-128"/>
              </a:rPr>
              <a:t>atendimento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mais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complexo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ao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doente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ocorria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em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hospitais</a:t>
            </a:r>
            <a:r>
              <a:rPr lang="en-US" altLang="pt-PT" dirty="0">
                <a:ea typeface="ＭＳ Ｐゴシック" panose="020B0600070205080204" pitchFamily="34" charset="-128"/>
              </a:rPr>
              <a:t> = </a:t>
            </a:r>
            <a:r>
              <a:rPr lang="en-US" altLang="pt-PT" dirty="0" err="1">
                <a:ea typeface="ＭＳ Ｐゴシック" panose="020B0600070205080204" pitchFamily="34" charset="-128"/>
              </a:rPr>
              <a:t>onde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ocorria</a:t>
            </a:r>
            <a:r>
              <a:rPr lang="en-US" altLang="pt-PT" dirty="0">
                <a:ea typeface="ＭＳ Ｐゴシック" panose="020B0600070205080204" pitchFamily="34" charset="-128"/>
              </a:rPr>
              <a:t> a </a:t>
            </a:r>
            <a:r>
              <a:rPr lang="en-US" altLang="pt-PT" dirty="0" err="1">
                <a:ea typeface="ＭＳ Ｐゴシック" panose="020B0600070205080204" pitchFamily="34" charset="-128"/>
              </a:rPr>
              <a:t>maioria</a:t>
            </a:r>
            <a:r>
              <a:rPr lang="en-US" altLang="pt-PT" dirty="0">
                <a:ea typeface="ＭＳ Ｐゴシック" panose="020B0600070205080204" pitchFamily="34" charset="-128"/>
              </a:rPr>
              <a:t> das </a:t>
            </a:r>
            <a:r>
              <a:rPr lang="en-US" altLang="pt-PT" dirty="0" err="1">
                <a:ea typeface="ＭＳ Ｐゴシック" panose="020B0600070205080204" pitchFamily="34" charset="-128"/>
              </a:rPr>
              <a:t>infeções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endParaRPr lang="en-US" altLang="pt-PT" dirty="0" smtClean="0">
              <a:ea typeface="ＭＳ Ｐゴシック" panose="020B0600070205080204" pitchFamily="34" charset="-128"/>
            </a:endParaRPr>
          </a:p>
          <a:p>
            <a:pPr marL="180975" lvl="2" indent="0" eaLnBrk="1" hangingPunct="1">
              <a:buNone/>
            </a:pPr>
            <a:endParaRPr lang="en-US" altLang="pt-PT" dirty="0" smtClean="0">
              <a:ea typeface="ＭＳ Ｐゴシック" panose="020B0600070205080204" pitchFamily="34" charset="-128"/>
            </a:endParaRP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US" altLang="pt-PT" dirty="0" err="1" smtClean="0">
                <a:ea typeface="ＭＳ Ｐゴシック" panose="020B0600070205080204" pitchFamily="34" charset="-128"/>
              </a:rPr>
              <a:t>Neste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momento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: </a:t>
            </a:r>
            <a:r>
              <a:rPr lang="en-US" altLang="pt-PT" dirty="0" err="1">
                <a:ea typeface="ＭＳ Ｐゴシック" panose="020B0600070205080204" pitchFamily="34" charset="-128"/>
              </a:rPr>
              <a:t>doentes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tratados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numa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variedade</a:t>
            </a:r>
            <a:r>
              <a:rPr lang="en-US" altLang="pt-PT" dirty="0">
                <a:ea typeface="ＭＳ Ｐゴシック" panose="020B0600070205080204" pitchFamily="34" charset="-128"/>
              </a:rPr>
              <a:t> de </a:t>
            </a:r>
            <a:r>
              <a:rPr lang="en-US" altLang="pt-PT" dirty="0" err="1">
                <a:ea typeface="ＭＳ Ｐゴシック" panose="020B0600070205080204" pitchFamily="34" charset="-128"/>
              </a:rPr>
              <a:t>configurações</a:t>
            </a:r>
            <a:r>
              <a:rPr lang="en-US" altLang="pt-PT" dirty="0">
                <a:ea typeface="ＭＳ Ｐゴシック" panose="020B0600070205080204" pitchFamily="34" charset="-128"/>
              </a:rPr>
              <a:t>, </a:t>
            </a:r>
            <a:r>
              <a:rPr lang="en-US" altLang="pt-PT" dirty="0" err="1">
                <a:ea typeface="ＭＳ Ｐゴシック" panose="020B0600070205080204" pitchFamily="34" charset="-128"/>
              </a:rPr>
              <a:t>incluindo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ga-IE" altLang="pt-PT" dirty="0">
                <a:ea typeface="ＭＳ Ｐゴシック" panose="020B0600070205080204" pitchFamily="34" charset="-128"/>
              </a:rPr>
              <a:t>instalações de cuidados de long</a:t>
            </a:r>
            <a:r>
              <a:rPr lang="pt-PT" altLang="pt-PT" dirty="0">
                <a:ea typeface="ＭＳ Ｐゴシック" panose="020B0600070205080204" pitchFamily="34" charset="-128"/>
              </a:rPr>
              <a:t>a</a:t>
            </a:r>
            <a:r>
              <a:rPr lang="ga-IE" altLang="pt-PT" dirty="0">
                <a:ea typeface="ＭＳ Ｐゴシック" panose="020B0600070205080204" pitchFamily="34" charset="-128"/>
              </a:rPr>
              <a:t> </a:t>
            </a:r>
            <a:r>
              <a:rPr lang="pt-PT" altLang="pt-PT" dirty="0">
                <a:ea typeface="ＭＳ Ｐゴシック" panose="020B0600070205080204" pitchFamily="34" charset="-128"/>
              </a:rPr>
              <a:t>duração</a:t>
            </a:r>
            <a:r>
              <a:rPr lang="ga-IE" altLang="pt-PT" dirty="0">
                <a:ea typeface="ＭＳ Ｐゴシック" panose="020B0600070205080204" pitchFamily="34" charset="-128"/>
              </a:rPr>
              <a:t>, cuidados primários etc.</a:t>
            </a:r>
            <a:endParaRPr lang="en-IE" altLang="pt-PT" dirty="0">
              <a:ea typeface="ＭＳ Ｐゴシック" panose="020B0600070205080204" pitchFamily="34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 dirty="0"/>
              <a:t>O QUE É O HALT (IPP/PPS)?</a:t>
            </a:r>
            <a:endParaRPr lang="en-US" altLang="pt-PT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23850" y="1484784"/>
            <a:ext cx="8526463" cy="4757266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IE" altLang="pt-PT" b="1" dirty="0">
                <a:ea typeface="ＭＳ Ｐゴシック" panose="020B0600070205080204" pitchFamily="34" charset="-128"/>
              </a:rPr>
              <a:t>HALT-3 PPS </a:t>
            </a:r>
            <a:r>
              <a:rPr lang="en-IE" altLang="pt-PT" b="1" dirty="0" err="1">
                <a:ea typeface="ＭＳ Ｐゴシック" panose="020B0600070205080204" pitchFamily="34" charset="-128"/>
              </a:rPr>
              <a:t>pretende</a:t>
            </a:r>
            <a:r>
              <a:rPr lang="en-IE" altLang="pt-PT" b="1" dirty="0">
                <a:ea typeface="ＭＳ Ｐゴシック" panose="020B0600070205080204" pitchFamily="34" charset="-128"/>
              </a:rPr>
              <a:t> </a:t>
            </a:r>
            <a:r>
              <a:rPr lang="en-IE" altLang="pt-PT" b="1" dirty="0" err="1">
                <a:ea typeface="ＭＳ Ｐゴシック" panose="020B0600070205080204" pitchFamily="34" charset="-128"/>
              </a:rPr>
              <a:t>avaliar</a:t>
            </a:r>
            <a:r>
              <a:rPr lang="en-IE" altLang="pt-PT" b="1" dirty="0">
                <a:ea typeface="ＭＳ Ｐゴシック" panose="020B0600070205080204" pitchFamily="34" charset="-128"/>
              </a:rPr>
              <a:t> a </a:t>
            </a:r>
            <a:r>
              <a:rPr lang="en-IE" altLang="pt-PT" b="1" dirty="0" err="1">
                <a:ea typeface="ＭＳ Ｐゴシック" panose="020B0600070205080204" pitchFamily="34" charset="-128"/>
              </a:rPr>
              <a:t>prevalência</a:t>
            </a:r>
            <a:r>
              <a:rPr lang="en-IE" altLang="pt-PT" b="1" dirty="0">
                <a:ea typeface="ＭＳ Ｐゴシック" panose="020B0600070205080204" pitchFamily="34" charset="-128"/>
              </a:rPr>
              <a:t> de:</a:t>
            </a:r>
            <a:r>
              <a:rPr lang="en-IE" altLang="pt-PT" dirty="0">
                <a:ea typeface="ＭＳ Ｐゴシック" panose="020B0600070205080204" pitchFamily="34" charset="-128"/>
              </a:rPr>
              <a:t/>
            </a:r>
            <a:br>
              <a:rPr lang="en-IE" altLang="pt-PT" dirty="0">
                <a:ea typeface="ＭＳ Ｐゴシック" panose="020B0600070205080204" pitchFamily="34" charset="-128"/>
              </a:rPr>
            </a:b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IE" altLang="pt-PT" dirty="0">
                <a:ea typeface="ＭＳ Ｐゴシック" panose="020B0600070205080204" pitchFamily="34" charset="-128"/>
              </a:rPr>
              <a:t>1. 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Infeções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associadas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aos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cuidados</a:t>
            </a:r>
            <a:r>
              <a:rPr lang="en-IE" altLang="pt-PT" dirty="0">
                <a:ea typeface="ＭＳ Ｐゴシック" panose="020B0600070205080204" pitchFamily="34" charset="-128"/>
              </a:rPr>
              <a:t> de </a:t>
            </a:r>
            <a:r>
              <a:rPr lang="en-IE" altLang="pt-PT" dirty="0" err="1">
                <a:ea typeface="ＭＳ Ｐゴシック" panose="020B0600070205080204" pitchFamily="34" charset="-128"/>
              </a:rPr>
              <a:t>saúde</a:t>
            </a:r>
            <a:r>
              <a:rPr lang="en-IE" altLang="pt-PT" dirty="0">
                <a:ea typeface="ＭＳ Ｐゴシック" panose="020B0600070205080204" pitchFamily="34" charset="-128"/>
              </a:rPr>
              <a:t> 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IE" altLang="pt-PT" dirty="0">
              <a:ea typeface="ＭＳ Ｐゴシック" panose="020B0600070205080204" pitchFamily="34" charset="-128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IE" altLang="pt-PT" dirty="0">
                <a:ea typeface="ＭＳ Ｐゴシック" panose="020B0600070205080204" pitchFamily="34" charset="-128"/>
              </a:rPr>
              <a:t>2. 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Uso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>
                <a:ea typeface="ＭＳ Ｐゴシック" panose="020B0600070205080204" pitchFamily="34" charset="-128"/>
              </a:rPr>
              <a:t>de </a:t>
            </a:r>
            <a:r>
              <a:rPr lang="en-IE" altLang="pt-PT" dirty="0" err="1">
                <a:ea typeface="ＭＳ Ｐゴシック" panose="020B0600070205080204" pitchFamily="34" charset="-128"/>
              </a:rPr>
              <a:t>antimicrobianos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IE" altLang="pt-PT" dirty="0">
              <a:ea typeface="ＭＳ Ｐゴシック" panose="020B0600070205080204" pitchFamily="34" charset="-128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IE" altLang="pt-PT" dirty="0">
                <a:ea typeface="ＭＳ Ｐゴシック" panose="020B0600070205080204" pitchFamily="34" charset="-128"/>
              </a:rPr>
              <a:t>3. </a:t>
            </a:r>
            <a:r>
              <a:rPr lang="en-IE" altLang="pt-PT" dirty="0" err="1">
                <a:ea typeface="ＭＳ Ｐゴシック" panose="020B0600070205080204" pitchFamily="34" charset="-128"/>
              </a:rPr>
              <a:t>R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esistência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antimicrobiana</a:t>
            </a:r>
            <a:endParaRPr lang="en-IE" altLang="pt-PT" dirty="0">
              <a:ea typeface="ＭＳ Ｐゴシック" panose="020B0600070205080204" pitchFamily="34" charset="-128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en-IE" altLang="pt-PT" dirty="0">
              <a:ea typeface="ＭＳ Ｐゴシック" panose="020B0600070205080204" pitchFamily="34" charset="-128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IE" altLang="pt-PT" dirty="0">
                <a:ea typeface="ＭＳ Ｐゴシック" panose="020B0600070205080204" pitchFamily="34" charset="-128"/>
              </a:rPr>
              <a:t>4. </a:t>
            </a:r>
            <a:r>
              <a:rPr lang="en-IE" altLang="pt-PT" dirty="0" err="1">
                <a:ea typeface="ＭＳ Ｐゴシック" panose="020B0600070205080204" pitchFamily="34" charset="-128"/>
              </a:rPr>
              <a:t>R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ecursos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>
                <a:ea typeface="ＭＳ Ｐゴシック" panose="020B0600070205080204" pitchFamily="34" charset="-128"/>
              </a:rPr>
              <a:t>e </a:t>
            </a:r>
            <a:r>
              <a:rPr lang="en-IE" altLang="pt-PT" dirty="0" err="1">
                <a:ea typeface="ＭＳ Ｐゴシック" panose="020B0600070205080204" pitchFamily="34" charset="-128"/>
              </a:rPr>
              <a:t>práticas</a:t>
            </a:r>
            <a:r>
              <a:rPr lang="en-IE" altLang="pt-PT" dirty="0">
                <a:ea typeface="ＭＳ Ｐゴシック" panose="020B0600070205080204" pitchFamily="34" charset="-128"/>
              </a:rPr>
              <a:t> de </a:t>
            </a:r>
            <a:r>
              <a:rPr lang="en-IE" altLang="pt-PT" dirty="0" err="1">
                <a:ea typeface="ＭＳ Ｐゴシック" panose="020B0600070205080204" pitchFamily="34" charset="-128"/>
              </a:rPr>
              <a:t>prevenção</a:t>
            </a:r>
            <a:r>
              <a:rPr lang="en-IE" altLang="pt-PT" dirty="0">
                <a:ea typeface="ＭＳ Ｐゴシック" panose="020B0600070205080204" pitchFamily="34" charset="-128"/>
              </a:rPr>
              <a:t> e </a:t>
            </a:r>
            <a:r>
              <a:rPr lang="en-IE" altLang="pt-PT" dirty="0" err="1">
                <a:ea typeface="ＭＳ Ｐゴシック" panose="020B0600070205080204" pitchFamily="34" charset="-128"/>
              </a:rPr>
              <a:t>controlo</a:t>
            </a:r>
            <a:r>
              <a:rPr lang="en-IE" altLang="pt-PT" dirty="0">
                <a:ea typeface="ＭＳ Ｐゴシック" panose="020B0600070205080204" pitchFamily="34" charset="-128"/>
              </a:rPr>
              <a:t> de </a:t>
            </a:r>
            <a:r>
              <a:rPr lang="en-IE" altLang="pt-PT" dirty="0" err="1">
                <a:ea typeface="ＭＳ Ｐゴシック" panose="020B0600070205080204" pitchFamily="34" charset="-128"/>
              </a:rPr>
              <a:t>infeção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endParaRPr lang="en-GB" altLang="pt-PT" dirty="0">
              <a:ea typeface="ＭＳ Ｐゴシック" panose="020B0600070205080204" pitchFamily="34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2"/>
          <p:cNvSpPr txBox="1">
            <a:spLocks noChangeArrowheads="1"/>
          </p:cNvSpPr>
          <p:nvPr/>
        </p:nvSpPr>
        <p:spPr bwMode="auto">
          <a:xfrm>
            <a:off x="301625" y="1584325"/>
            <a:ext cx="2928938" cy="1200329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IE" altLang="pt-PT" dirty="0" err="1">
                <a:latin typeface="Calibri" panose="020F0502020204030204" pitchFamily="34" charset="0"/>
              </a:rPr>
              <a:t>População</a:t>
            </a:r>
            <a:r>
              <a:rPr lang="en-IE" altLang="pt-PT" dirty="0">
                <a:latin typeface="Calibri" panose="020F0502020204030204" pitchFamily="34" charset="0"/>
              </a:rPr>
              <a:t> total de </a:t>
            </a:r>
            <a:r>
              <a:rPr lang="en-IE" altLang="pt-PT" dirty="0" err="1">
                <a:latin typeface="Calibri" panose="020F0502020204030204" pitchFamily="34" charset="0"/>
              </a:rPr>
              <a:t>Unidade</a:t>
            </a:r>
            <a:r>
              <a:rPr lang="en-IE" altLang="pt-PT" dirty="0">
                <a:latin typeface="Calibri" panose="020F0502020204030204" pitchFamily="34" charset="0"/>
              </a:rPr>
              <a:t> de </a:t>
            </a:r>
            <a:r>
              <a:rPr lang="en-IE" altLang="pt-PT" dirty="0" err="1">
                <a:latin typeface="Calibri" panose="020F0502020204030204" pitchFamily="34" charset="0"/>
              </a:rPr>
              <a:t>Cuidados</a:t>
            </a:r>
            <a:r>
              <a:rPr lang="en-IE" altLang="pt-PT" dirty="0">
                <a:latin typeface="Calibri" panose="020F0502020204030204" pitchFamily="34" charset="0"/>
              </a:rPr>
              <a:t> de Longa </a:t>
            </a:r>
            <a:r>
              <a:rPr lang="en-IE" altLang="pt-PT" dirty="0" err="1">
                <a:latin typeface="Calibri" panose="020F0502020204030204" pitchFamily="34" charset="0"/>
              </a:rPr>
              <a:t>Duração</a:t>
            </a:r>
            <a:endParaRPr lang="en-US" altLang="pt-PT" dirty="0">
              <a:latin typeface="Calibri" panose="020F0502020204030204" pitchFamily="34" charset="0"/>
            </a:endParaRPr>
          </a:p>
        </p:txBody>
      </p:sp>
      <p:sp>
        <p:nvSpPr>
          <p:cNvPr id="17411" name="Up Arrow 13"/>
          <p:cNvSpPr>
            <a:spLocks noChangeArrowheads="1"/>
          </p:cNvSpPr>
          <p:nvPr/>
        </p:nvSpPr>
        <p:spPr bwMode="auto">
          <a:xfrm rot="5400000">
            <a:off x="4321969" y="4925219"/>
            <a:ext cx="500062" cy="1009650"/>
          </a:xfrm>
          <a:prstGeom prst="upArrow">
            <a:avLst>
              <a:gd name="adj1" fmla="val 50000"/>
              <a:gd name="adj2" fmla="val 44167"/>
            </a:avLst>
          </a:prstGeom>
          <a:solidFill>
            <a:srgbClr val="FF0000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ot="10800000" vert="eaVert" anchor="ctr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7412" name="TextBox 24"/>
          <p:cNvSpPr txBox="1">
            <a:spLocks noChangeArrowheads="1"/>
          </p:cNvSpPr>
          <p:nvPr/>
        </p:nvSpPr>
        <p:spPr bwMode="auto">
          <a:xfrm>
            <a:off x="303213" y="4857750"/>
            <a:ext cx="3714750" cy="1384300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IE" altLang="pt-PT" sz="2800" b="1" dirty="0" err="1">
                <a:solidFill>
                  <a:srgbClr val="9BBB59"/>
                </a:solidFill>
                <a:latin typeface="Calibri" panose="020F0502020204030204" pitchFamily="34" charset="0"/>
              </a:rPr>
              <a:t>Numerador</a:t>
            </a:r>
            <a:r>
              <a:rPr lang="en-IE" altLang="pt-PT" sz="2800" dirty="0">
                <a:solidFill>
                  <a:srgbClr val="9BBB59"/>
                </a:solidFill>
                <a:latin typeface="Calibri" panose="020F0502020204030204" pitchFamily="34" charset="0"/>
              </a:rPr>
              <a:t>:</a:t>
            </a:r>
            <a:r>
              <a:rPr lang="en-IE" altLang="pt-PT" sz="2800" dirty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lang="en-IE" altLang="pt-PT" sz="2800" dirty="0" err="1">
                <a:latin typeface="Calibri" panose="020F0502020204030204" pitchFamily="34" charset="0"/>
              </a:rPr>
              <a:t>Número</a:t>
            </a:r>
            <a:r>
              <a:rPr lang="en-IE" altLang="pt-PT" sz="2800" dirty="0">
                <a:latin typeface="Calibri" panose="020F0502020204030204" pitchFamily="34" charset="0"/>
              </a:rPr>
              <a:t> de </a:t>
            </a:r>
            <a:r>
              <a:rPr lang="en-IE" altLang="pt-PT" sz="2800" dirty="0" err="1">
                <a:latin typeface="Calibri" panose="020F0502020204030204" pitchFamily="34" charset="0"/>
              </a:rPr>
              <a:t>residentes</a:t>
            </a:r>
            <a:r>
              <a:rPr lang="en-IE" altLang="pt-PT" sz="2800" dirty="0">
                <a:latin typeface="Calibri" panose="020F0502020204030204" pitchFamily="34" charset="0"/>
              </a:rPr>
              <a:t> com </a:t>
            </a:r>
            <a:r>
              <a:rPr lang="en-IE" altLang="pt-PT" sz="2800" dirty="0" err="1">
                <a:latin typeface="Calibri" panose="020F0502020204030204" pitchFamily="34" charset="0"/>
              </a:rPr>
              <a:t>uma</a:t>
            </a:r>
            <a:r>
              <a:rPr lang="en-IE" altLang="pt-PT" sz="2800" dirty="0">
                <a:latin typeface="Calibri" panose="020F0502020204030204" pitchFamily="34" charset="0"/>
              </a:rPr>
              <a:t> </a:t>
            </a:r>
            <a:r>
              <a:rPr lang="en-IE" altLang="pt-PT" sz="2800" dirty="0" err="1">
                <a:latin typeface="Calibri" panose="020F0502020204030204" pitchFamily="34" charset="0"/>
              </a:rPr>
              <a:t>infeção</a:t>
            </a:r>
            <a:endParaRPr lang="en-US" altLang="pt-PT" sz="2800" dirty="0">
              <a:latin typeface="Calibri" panose="020F0502020204030204" pitchFamily="34" charset="0"/>
            </a:endParaRPr>
          </a:p>
        </p:txBody>
      </p:sp>
      <p:sp>
        <p:nvSpPr>
          <p:cNvPr id="17413" name="TextBox 34"/>
          <p:cNvSpPr txBox="1">
            <a:spLocks noChangeArrowheads="1"/>
          </p:cNvSpPr>
          <p:nvPr/>
        </p:nvSpPr>
        <p:spPr bwMode="auto">
          <a:xfrm>
            <a:off x="301625" y="3454400"/>
            <a:ext cx="2928938" cy="830997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IE" altLang="pt-PT" b="1" dirty="0" err="1">
                <a:solidFill>
                  <a:schemeClr val="accent2"/>
                </a:solidFill>
                <a:latin typeface="Calibri" panose="020F0502020204030204" pitchFamily="34" charset="0"/>
              </a:rPr>
              <a:t>Denominador</a:t>
            </a:r>
            <a:r>
              <a:rPr lang="en-IE" altLang="pt-PT" b="1" dirty="0">
                <a:solidFill>
                  <a:schemeClr val="accent2"/>
                </a:solidFill>
                <a:latin typeface="Calibri" panose="020F0502020204030204" pitchFamily="34" charset="0"/>
              </a:rPr>
              <a:t>: </a:t>
            </a:r>
            <a:r>
              <a:rPr lang="en-IE" altLang="pt-PT" b="1" dirty="0" err="1">
                <a:latin typeface="Calibri" panose="020F0502020204030204" pitchFamily="34" charset="0"/>
              </a:rPr>
              <a:t>R</a:t>
            </a:r>
            <a:r>
              <a:rPr lang="en-IE" altLang="pt-PT" dirty="0" err="1">
                <a:latin typeface="Calibri" panose="020F0502020204030204" pitchFamily="34" charset="0"/>
              </a:rPr>
              <a:t>esidentes</a:t>
            </a:r>
            <a:r>
              <a:rPr lang="en-IE" altLang="pt-PT" dirty="0">
                <a:latin typeface="Calibri" panose="020F0502020204030204" pitchFamily="34" charset="0"/>
              </a:rPr>
              <a:t> </a:t>
            </a:r>
            <a:r>
              <a:rPr lang="en-IE" altLang="pt-PT" dirty="0" err="1">
                <a:latin typeface="Calibri" panose="020F0502020204030204" pitchFamily="34" charset="0"/>
              </a:rPr>
              <a:t>elegíveis</a:t>
            </a:r>
            <a:endParaRPr lang="en-US" altLang="pt-PT" dirty="0">
              <a:latin typeface="Calibri" panose="020F0502020204030204" pitchFamily="34" charset="0"/>
            </a:endParaRPr>
          </a:p>
        </p:txBody>
      </p:sp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5178425" y="1084263"/>
            <a:ext cx="1800225" cy="1571625"/>
            <a:chOff x="5148263" y="1363663"/>
            <a:chExt cx="1800225" cy="1571625"/>
          </a:xfrm>
        </p:grpSpPr>
        <p:sp>
          <p:nvSpPr>
            <p:cNvPr id="4" name="Smiley Face 3"/>
            <p:cNvSpPr/>
            <p:nvPr/>
          </p:nvSpPr>
          <p:spPr>
            <a:xfrm>
              <a:off x="5724526" y="1508125"/>
              <a:ext cx="285750" cy="357188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26" name="Smiley Face 25"/>
            <p:cNvSpPr/>
            <p:nvPr/>
          </p:nvSpPr>
          <p:spPr>
            <a:xfrm>
              <a:off x="6164263" y="1506538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27" name="Smiley Face 26"/>
            <p:cNvSpPr/>
            <p:nvPr/>
          </p:nvSpPr>
          <p:spPr>
            <a:xfrm>
              <a:off x="6176963" y="2424113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28" name="Smiley Face 27"/>
            <p:cNvSpPr/>
            <p:nvPr/>
          </p:nvSpPr>
          <p:spPr>
            <a:xfrm>
              <a:off x="5240338" y="1920875"/>
              <a:ext cx="285750" cy="357188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29" name="Smiley Face 28"/>
            <p:cNvSpPr/>
            <p:nvPr/>
          </p:nvSpPr>
          <p:spPr>
            <a:xfrm>
              <a:off x="6176963" y="1920875"/>
              <a:ext cx="285750" cy="357188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30" name="Smiley Face 29"/>
            <p:cNvSpPr/>
            <p:nvPr/>
          </p:nvSpPr>
          <p:spPr>
            <a:xfrm>
              <a:off x="6588126" y="1941513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31" name="Smiley Face 30"/>
            <p:cNvSpPr/>
            <p:nvPr/>
          </p:nvSpPr>
          <p:spPr>
            <a:xfrm>
              <a:off x="5235576" y="1506538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32" name="Smiley Face 31"/>
            <p:cNvSpPr/>
            <p:nvPr/>
          </p:nvSpPr>
          <p:spPr>
            <a:xfrm>
              <a:off x="5746751" y="2424113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33" name="Smiley Face 32"/>
            <p:cNvSpPr/>
            <p:nvPr/>
          </p:nvSpPr>
          <p:spPr>
            <a:xfrm>
              <a:off x="5724526" y="1941513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34" name="Smiley Face 33"/>
            <p:cNvSpPr/>
            <p:nvPr/>
          </p:nvSpPr>
          <p:spPr>
            <a:xfrm>
              <a:off x="5240338" y="2424113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5148263" y="1363663"/>
              <a:ext cx="1800225" cy="15716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</p:grpSp>
      <p:sp>
        <p:nvSpPr>
          <p:cNvPr id="17415" name="Up Arrow 62"/>
          <p:cNvSpPr>
            <a:spLocks noChangeArrowheads="1"/>
          </p:cNvSpPr>
          <p:nvPr/>
        </p:nvSpPr>
        <p:spPr bwMode="auto">
          <a:xfrm rot="5400000">
            <a:off x="3985418" y="1256507"/>
            <a:ext cx="500063" cy="1727200"/>
          </a:xfrm>
          <a:prstGeom prst="upArrow">
            <a:avLst>
              <a:gd name="adj1" fmla="val 50000"/>
              <a:gd name="adj2" fmla="val 57566"/>
            </a:avLst>
          </a:prstGeom>
          <a:solidFill>
            <a:srgbClr val="FF0000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ot="10800000" vert="eaVert" anchor="ctr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grpSp>
        <p:nvGrpSpPr>
          <p:cNvPr id="17416" name="Group 5"/>
          <p:cNvGrpSpPr>
            <a:grpSpLocks/>
          </p:cNvGrpSpPr>
          <p:nvPr/>
        </p:nvGrpSpPr>
        <p:grpSpPr bwMode="auto">
          <a:xfrm>
            <a:off x="5257800" y="2808288"/>
            <a:ext cx="1797050" cy="3433762"/>
            <a:chOff x="5292725" y="3163888"/>
            <a:chExt cx="1797050" cy="3433762"/>
          </a:xfrm>
        </p:grpSpPr>
        <p:sp>
          <p:nvSpPr>
            <p:cNvPr id="37" name="Smiley Face 36"/>
            <p:cNvSpPr/>
            <p:nvPr/>
          </p:nvSpPr>
          <p:spPr>
            <a:xfrm>
              <a:off x="5857875" y="3292475"/>
              <a:ext cx="285750" cy="357188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38" name="Smiley Face 37"/>
            <p:cNvSpPr/>
            <p:nvPr/>
          </p:nvSpPr>
          <p:spPr>
            <a:xfrm>
              <a:off x="5357813" y="3292475"/>
              <a:ext cx="285750" cy="357188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0" name="Smiley Face 39"/>
            <p:cNvSpPr/>
            <p:nvPr/>
          </p:nvSpPr>
          <p:spPr>
            <a:xfrm>
              <a:off x="6300788" y="3292475"/>
              <a:ext cx="285750" cy="357188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1" name="Smiley Face 40"/>
            <p:cNvSpPr/>
            <p:nvPr/>
          </p:nvSpPr>
          <p:spPr>
            <a:xfrm>
              <a:off x="5857875" y="3792538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2" name="Smiley Face 41"/>
            <p:cNvSpPr/>
            <p:nvPr/>
          </p:nvSpPr>
          <p:spPr>
            <a:xfrm>
              <a:off x="5357813" y="3792538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3" name="Smiley Face 42"/>
            <p:cNvSpPr/>
            <p:nvPr/>
          </p:nvSpPr>
          <p:spPr>
            <a:xfrm>
              <a:off x="6300788" y="3814763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4" name="Smiley Face 43"/>
            <p:cNvSpPr/>
            <p:nvPr/>
          </p:nvSpPr>
          <p:spPr>
            <a:xfrm>
              <a:off x="6300788" y="4297363"/>
              <a:ext cx="285750" cy="357187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5" name="Smiley Face 44"/>
            <p:cNvSpPr/>
            <p:nvPr/>
          </p:nvSpPr>
          <p:spPr>
            <a:xfrm>
              <a:off x="5857875" y="4292600"/>
              <a:ext cx="285750" cy="357188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6" name="Smiley Face 45"/>
            <p:cNvSpPr/>
            <p:nvPr/>
          </p:nvSpPr>
          <p:spPr>
            <a:xfrm>
              <a:off x="5357813" y="4292600"/>
              <a:ext cx="285750" cy="357188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60" name="Smiley Face 59"/>
            <p:cNvSpPr/>
            <p:nvPr/>
          </p:nvSpPr>
          <p:spPr>
            <a:xfrm>
              <a:off x="6804025" y="3814763"/>
              <a:ext cx="285750" cy="357187"/>
            </a:xfrm>
            <a:prstGeom prst="smileyFac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grpSp>
          <p:nvGrpSpPr>
            <p:cNvPr id="17431" name="Group 4"/>
            <p:cNvGrpSpPr>
              <a:grpSpLocks/>
            </p:cNvGrpSpPr>
            <p:nvPr/>
          </p:nvGrpSpPr>
          <p:grpSpPr bwMode="auto">
            <a:xfrm>
              <a:off x="5292725" y="5078413"/>
              <a:ext cx="1643063" cy="1519237"/>
              <a:chOff x="5292725" y="5078413"/>
              <a:chExt cx="1643063" cy="1519237"/>
            </a:xfrm>
          </p:grpSpPr>
          <p:sp>
            <p:nvSpPr>
              <p:cNvPr id="51" name="Smiley Face 50"/>
              <p:cNvSpPr/>
              <p:nvPr/>
            </p:nvSpPr>
            <p:spPr>
              <a:xfrm>
                <a:off x="5935663" y="5221288"/>
                <a:ext cx="285750" cy="357187"/>
              </a:xfrm>
              <a:prstGeom prst="smileyFac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2" name="Smiley Face 51"/>
              <p:cNvSpPr/>
              <p:nvPr/>
            </p:nvSpPr>
            <p:spPr>
              <a:xfrm>
                <a:off x="6435725" y="5221288"/>
                <a:ext cx="285750" cy="357187"/>
              </a:xfrm>
              <a:prstGeom prst="smileyFac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3" name="Smiley Face 52"/>
              <p:cNvSpPr/>
              <p:nvPr/>
            </p:nvSpPr>
            <p:spPr>
              <a:xfrm>
                <a:off x="5435600" y="5221288"/>
                <a:ext cx="285750" cy="357187"/>
              </a:xfrm>
              <a:prstGeom prst="smileyFac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4" name="Smiley Face 53"/>
              <p:cNvSpPr/>
              <p:nvPr/>
            </p:nvSpPr>
            <p:spPr>
              <a:xfrm>
                <a:off x="5953125" y="6240463"/>
                <a:ext cx="285750" cy="357187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5" name="Smiley Face 54"/>
              <p:cNvSpPr/>
              <p:nvPr/>
            </p:nvSpPr>
            <p:spPr>
              <a:xfrm>
                <a:off x="5446713" y="6240463"/>
                <a:ext cx="285750" cy="357187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6" name="Smiley Face 55"/>
              <p:cNvSpPr/>
              <p:nvPr/>
            </p:nvSpPr>
            <p:spPr>
              <a:xfrm>
                <a:off x="5435600" y="5721350"/>
                <a:ext cx="285750" cy="357188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7" name="Smiley Face 56"/>
              <p:cNvSpPr/>
              <p:nvPr/>
            </p:nvSpPr>
            <p:spPr>
              <a:xfrm>
                <a:off x="5935663" y="5721350"/>
                <a:ext cx="285750" cy="357188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8" name="Smiley Face 57"/>
              <p:cNvSpPr/>
              <p:nvPr/>
            </p:nvSpPr>
            <p:spPr>
              <a:xfrm>
                <a:off x="6435725" y="5721350"/>
                <a:ext cx="285750" cy="357188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9" name="Smiley Face 58"/>
              <p:cNvSpPr/>
              <p:nvPr/>
            </p:nvSpPr>
            <p:spPr>
              <a:xfrm>
                <a:off x="6457950" y="6240463"/>
                <a:ext cx="285750" cy="357187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61" name="Rounded Rectangle 60"/>
              <p:cNvSpPr/>
              <p:nvPr/>
            </p:nvSpPr>
            <p:spPr>
              <a:xfrm>
                <a:off x="5292725" y="5078413"/>
                <a:ext cx="1643063" cy="571500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4" name="Rounded Rectangle 63"/>
            <p:cNvSpPr/>
            <p:nvPr/>
          </p:nvSpPr>
          <p:spPr>
            <a:xfrm>
              <a:off x="5292725" y="3163888"/>
              <a:ext cx="1439863" cy="15716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pt-PT" sz="2400">
                <a:solidFill>
                  <a:srgbClr val="FFFFFF"/>
                </a:solidFill>
                <a:latin typeface="Tahoma" pitchFamily="34" charset="0"/>
              </a:endParaRPr>
            </a:p>
          </p:txBody>
        </p:sp>
      </p:grpSp>
      <p:sp>
        <p:nvSpPr>
          <p:cNvPr id="17417" name="Up Arrow 64"/>
          <p:cNvSpPr>
            <a:spLocks noChangeArrowheads="1"/>
          </p:cNvSpPr>
          <p:nvPr/>
        </p:nvSpPr>
        <p:spPr bwMode="auto">
          <a:xfrm rot="5400000">
            <a:off x="3962400" y="3125788"/>
            <a:ext cx="500063" cy="1728787"/>
          </a:xfrm>
          <a:prstGeom prst="upArrow">
            <a:avLst>
              <a:gd name="adj1" fmla="val 50000"/>
              <a:gd name="adj2" fmla="val 43214"/>
            </a:avLst>
          </a:prstGeom>
          <a:solidFill>
            <a:srgbClr val="FF0000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ot="10800000" vert="eaVert" anchor="ctr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Pentagon 49"/>
          <p:cNvSpPr/>
          <p:nvPr/>
        </p:nvSpPr>
        <p:spPr>
          <a:xfrm rot="7902968">
            <a:off x="6897590" y="2285636"/>
            <a:ext cx="1914282" cy="1786803"/>
          </a:xfrm>
          <a:prstGeom prst="homePlate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chemeClr val="tx1"/>
                </a:solidFill>
              </a:rPr>
              <a:t>residente inelegíveis</a:t>
            </a:r>
            <a:endParaRPr lang="en-GB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i="1" dirty="0">
                <a:solidFill>
                  <a:schemeClr val="tx1"/>
                </a:solidFill>
              </a:rPr>
              <a:t>Admitidos menos de 24 horas atrás</a:t>
            </a:r>
          </a:p>
        </p:txBody>
      </p:sp>
      <p:sp>
        <p:nvSpPr>
          <p:cNvPr id="17419" name="Title 1"/>
          <p:cNvSpPr>
            <a:spLocks noGrp="1"/>
          </p:cNvSpPr>
          <p:nvPr>
            <p:ph type="title"/>
          </p:nvPr>
        </p:nvSpPr>
        <p:spPr>
          <a:xfrm>
            <a:off x="323850" y="404663"/>
            <a:ext cx="8229600" cy="824061"/>
          </a:xfrm>
        </p:spPr>
        <p:txBody>
          <a:bodyPr/>
          <a:lstStyle/>
          <a:p>
            <a:pPr eaLnBrk="1" hangingPunct="1"/>
            <a:r>
              <a:rPr lang="fr-BE" altLang="pt-PT" dirty="0"/>
              <a:t>COMO É MEDIDA A PREVALÊNCIA?</a:t>
            </a:r>
            <a:endParaRPr lang="en-US" altLang="pt-PT" dirty="0"/>
          </a:p>
        </p:txBody>
      </p:sp>
      <p:sp>
        <p:nvSpPr>
          <p:cNvPr id="17420" name="Content Placeholder 2"/>
          <p:cNvSpPr>
            <a:spLocks noGrp="1"/>
          </p:cNvSpPr>
          <p:nvPr>
            <p:ph idx="1"/>
          </p:nvPr>
        </p:nvSpPr>
        <p:spPr>
          <a:xfrm>
            <a:off x="336550" y="1228725"/>
            <a:ext cx="8526463" cy="4833938"/>
          </a:xfrm>
        </p:spPr>
        <p:txBody>
          <a:bodyPr/>
          <a:lstStyle/>
          <a:p>
            <a:pPr marL="0" indent="0" eaLnBrk="1" hangingPunct="1"/>
            <a:r>
              <a:rPr lang="fr-BE" altLang="pt-PT" dirty="0" err="1"/>
              <a:t>E</a:t>
            </a:r>
            <a:r>
              <a:rPr lang="fr-BE" altLang="pt-PT" dirty="0" err="1" smtClean="0"/>
              <a:t>xemplo</a:t>
            </a:r>
            <a:r>
              <a:rPr lang="fr-BE" altLang="pt-PT" dirty="0" smtClean="0"/>
              <a:t>: </a:t>
            </a:r>
            <a:r>
              <a:rPr lang="fr-BE" altLang="pt-PT" dirty="0" err="1" smtClean="0"/>
              <a:t>infeção</a:t>
            </a:r>
            <a:endParaRPr lang="en-US" alt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80"/>
          <p:cNvSpPr txBox="1">
            <a:spLocks noChangeArrowheads="1"/>
          </p:cNvSpPr>
          <p:nvPr/>
        </p:nvSpPr>
        <p:spPr bwMode="auto">
          <a:xfrm>
            <a:off x="357188" y="4797425"/>
            <a:ext cx="7848600" cy="138499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 sz="2800" dirty="0" err="1">
                <a:latin typeface="Calibri" panose="020F0502020204030204" pitchFamily="34" charset="0"/>
              </a:rPr>
              <a:t>Prevalência</a:t>
            </a:r>
            <a:r>
              <a:rPr lang="en-US" altLang="pt-PT" sz="2800" dirty="0">
                <a:latin typeface="Calibri" panose="020F0502020204030204" pitchFamily="34" charset="0"/>
              </a:rPr>
              <a:t> = B / A x 100 = 3 ÷ 9 x 100 = 33%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IE" altLang="pt-PT" sz="2800" b="1" dirty="0" err="1">
                <a:latin typeface="Calibri" panose="020F0502020204030204" pitchFamily="34" charset="0"/>
              </a:rPr>
              <a:t>i.e</a:t>
            </a:r>
            <a:r>
              <a:rPr lang="en-IE" altLang="pt-PT" sz="2800" dirty="0">
                <a:latin typeface="Calibri" panose="020F0502020204030204" pitchFamily="34" charset="0"/>
              </a:rPr>
              <a:t>  33% dos </a:t>
            </a:r>
            <a:r>
              <a:rPr lang="en-IE" altLang="pt-PT" sz="2800" dirty="0" err="1">
                <a:latin typeface="Calibri" panose="020F0502020204030204" pitchFamily="34" charset="0"/>
              </a:rPr>
              <a:t>residentes</a:t>
            </a:r>
            <a:r>
              <a:rPr lang="en-IE" altLang="pt-PT" sz="2800" dirty="0">
                <a:latin typeface="Calibri" panose="020F0502020204030204" pitchFamily="34" charset="0"/>
              </a:rPr>
              <a:t> </a:t>
            </a:r>
            <a:r>
              <a:rPr lang="en-IE" altLang="pt-PT" sz="2800" dirty="0" err="1">
                <a:latin typeface="Calibri" panose="020F0502020204030204" pitchFamily="34" charset="0"/>
              </a:rPr>
              <a:t>têm</a:t>
            </a:r>
            <a:r>
              <a:rPr lang="en-IE" altLang="pt-PT" sz="2800" dirty="0">
                <a:latin typeface="Calibri" panose="020F0502020204030204" pitchFamily="34" charset="0"/>
              </a:rPr>
              <a:t> </a:t>
            </a:r>
            <a:r>
              <a:rPr lang="en-IE" altLang="pt-PT" sz="2800" dirty="0" err="1">
                <a:latin typeface="Calibri" panose="020F0502020204030204" pitchFamily="34" charset="0"/>
              </a:rPr>
              <a:t>uma</a:t>
            </a:r>
            <a:r>
              <a:rPr lang="en-IE" altLang="pt-PT" sz="2800" dirty="0">
                <a:latin typeface="Calibri" panose="020F0502020204030204" pitchFamily="34" charset="0"/>
              </a:rPr>
              <a:t> </a:t>
            </a:r>
            <a:r>
              <a:rPr lang="en-IE" altLang="pt-PT" sz="2800" dirty="0" err="1">
                <a:latin typeface="Calibri" panose="020F0502020204030204" pitchFamily="34" charset="0"/>
              </a:rPr>
              <a:t>infeção</a:t>
            </a:r>
            <a:r>
              <a:rPr lang="en-IE" altLang="pt-PT" sz="2800" dirty="0">
                <a:latin typeface="Calibri" panose="020F0502020204030204" pitchFamily="34" charset="0"/>
              </a:rPr>
              <a:t> </a:t>
            </a:r>
            <a:r>
              <a:rPr lang="en-IE" altLang="pt-PT" sz="2800" b="1" u="sng" dirty="0">
                <a:latin typeface="Calibri" panose="020F0502020204030204" pitchFamily="34" charset="0"/>
              </a:rPr>
              <a:t>no </a:t>
            </a:r>
            <a:r>
              <a:rPr lang="en-IE" altLang="pt-PT" sz="2800" b="1" u="sng" dirty="0" err="1">
                <a:latin typeface="Calibri" panose="020F0502020204030204" pitchFamily="34" charset="0"/>
              </a:rPr>
              <a:t>dia</a:t>
            </a:r>
            <a:r>
              <a:rPr lang="en-IE" altLang="pt-PT" sz="2800" b="1" u="sng" dirty="0">
                <a:latin typeface="Calibri" panose="020F0502020204030204" pitchFamily="34" charset="0"/>
              </a:rPr>
              <a:t> de </a:t>
            </a:r>
            <a:r>
              <a:rPr lang="en-IE" altLang="pt-PT" sz="2800" b="1" u="sng" dirty="0" err="1">
                <a:latin typeface="Calibri" panose="020F0502020204030204" pitchFamily="34" charset="0"/>
              </a:rPr>
              <a:t>estudo</a:t>
            </a:r>
            <a:endParaRPr lang="en-US" altLang="pt-PT" sz="2800" b="1" u="sng" dirty="0">
              <a:latin typeface="Calibri" panose="020F0502020204030204" pitchFamily="34" charset="0"/>
            </a:endParaRPr>
          </a:p>
        </p:txBody>
      </p:sp>
      <p:grpSp>
        <p:nvGrpSpPr>
          <p:cNvPr id="18435" name="Group 4"/>
          <p:cNvGrpSpPr>
            <a:grpSpLocks/>
          </p:cNvGrpSpPr>
          <p:nvPr/>
        </p:nvGrpSpPr>
        <p:grpSpPr bwMode="auto">
          <a:xfrm>
            <a:off x="357188" y="1066800"/>
            <a:ext cx="7910512" cy="1500188"/>
            <a:chOff x="214313" y="1066800"/>
            <a:chExt cx="7910512" cy="1500188"/>
          </a:xfrm>
        </p:grpSpPr>
        <p:sp>
          <p:nvSpPr>
            <p:cNvPr id="18453" name="TextBox 24"/>
            <p:cNvSpPr txBox="1">
              <a:spLocks noChangeArrowheads="1"/>
            </p:cNvSpPr>
            <p:nvPr/>
          </p:nvSpPr>
          <p:spPr bwMode="auto">
            <a:xfrm>
              <a:off x="214313" y="1066800"/>
              <a:ext cx="3714750" cy="13849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Aft>
                  <a:spcPct val="25000"/>
                </a:spcAft>
                <a:buChar char="–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IE" altLang="pt-PT" sz="2800" b="1" dirty="0" err="1">
                  <a:solidFill>
                    <a:srgbClr val="9BBB59"/>
                  </a:solidFill>
                  <a:latin typeface="Calibri" panose="020F0502020204030204" pitchFamily="34" charset="0"/>
                </a:rPr>
                <a:t>Numerador</a:t>
              </a:r>
              <a:r>
                <a:rPr lang="en-IE" altLang="pt-PT" sz="2800" b="1" dirty="0">
                  <a:solidFill>
                    <a:srgbClr val="9BBB59"/>
                  </a:solidFill>
                  <a:latin typeface="Calibri" panose="020F0502020204030204" pitchFamily="34" charset="0"/>
                </a:rPr>
                <a:t> (B)</a:t>
              </a:r>
              <a:r>
                <a:rPr lang="en-IE" altLang="pt-PT" sz="2800" dirty="0">
                  <a:solidFill>
                    <a:srgbClr val="9BBB59"/>
                  </a:solidFill>
                  <a:latin typeface="Calibri" panose="020F0502020204030204" pitchFamily="34" charset="0"/>
                </a:rPr>
                <a:t>:</a:t>
              </a:r>
              <a:r>
                <a:rPr lang="en-IE" altLang="pt-PT" sz="2800" dirty="0">
                  <a:solidFill>
                    <a:srgbClr val="7030A0"/>
                  </a:solidFill>
                  <a:latin typeface="Calibri" panose="020F0502020204030204" pitchFamily="34" charset="0"/>
                </a:rPr>
                <a:t> </a:t>
              </a:r>
              <a:r>
                <a:rPr lang="en-IE" altLang="pt-PT" sz="2800" dirty="0" err="1">
                  <a:latin typeface="Calibri" panose="020F0502020204030204" pitchFamily="34" charset="0"/>
                </a:rPr>
                <a:t>Número</a:t>
              </a:r>
              <a:r>
                <a:rPr lang="en-IE" altLang="pt-PT" sz="2800" dirty="0">
                  <a:latin typeface="Calibri" panose="020F0502020204030204" pitchFamily="34" charset="0"/>
                </a:rPr>
                <a:t> de </a:t>
              </a:r>
              <a:r>
                <a:rPr lang="en-IE" altLang="pt-PT" sz="2800" dirty="0" err="1">
                  <a:latin typeface="Calibri" panose="020F0502020204030204" pitchFamily="34" charset="0"/>
                </a:rPr>
                <a:t>residentes</a:t>
              </a:r>
              <a:r>
                <a:rPr lang="en-IE" altLang="pt-PT" sz="2800" dirty="0">
                  <a:latin typeface="Calibri" panose="020F0502020204030204" pitchFamily="34" charset="0"/>
                </a:rPr>
                <a:t> com </a:t>
              </a:r>
              <a:r>
                <a:rPr lang="en-IE" altLang="pt-PT" sz="2800" dirty="0" err="1">
                  <a:latin typeface="Calibri" panose="020F0502020204030204" pitchFamily="34" charset="0"/>
                </a:rPr>
                <a:t>uma</a:t>
              </a:r>
              <a:r>
                <a:rPr lang="en-IE" altLang="pt-PT" sz="2800" dirty="0">
                  <a:latin typeface="Calibri" panose="020F0502020204030204" pitchFamily="34" charset="0"/>
                </a:rPr>
                <a:t> </a:t>
              </a:r>
              <a:r>
                <a:rPr lang="en-IE" altLang="pt-PT" sz="2800" dirty="0" err="1">
                  <a:latin typeface="Calibri" panose="020F0502020204030204" pitchFamily="34" charset="0"/>
                </a:rPr>
                <a:t>infeção</a:t>
              </a:r>
              <a:endParaRPr lang="en-US" altLang="pt-PT" sz="2800" dirty="0">
                <a:latin typeface="Calibri" panose="020F0502020204030204" pitchFamily="34" charset="0"/>
              </a:endParaRPr>
            </a:p>
          </p:txBody>
        </p:sp>
        <p:grpSp>
          <p:nvGrpSpPr>
            <p:cNvPr id="18454" name="Group 3"/>
            <p:cNvGrpSpPr>
              <a:grpSpLocks/>
            </p:cNvGrpSpPr>
            <p:nvPr/>
          </p:nvGrpSpPr>
          <p:grpSpPr bwMode="auto">
            <a:xfrm>
              <a:off x="4143375" y="1066800"/>
              <a:ext cx="3981450" cy="1500188"/>
              <a:chOff x="4143375" y="1066800"/>
              <a:chExt cx="3981450" cy="1500188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6072188" y="1066800"/>
                <a:ext cx="1643062" cy="571500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grpSp>
            <p:nvGrpSpPr>
              <p:cNvPr id="18456" name="Group 1"/>
              <p:cNvGrpSpPr>
                <a:grpSpLocks/>
              </p:cNvGrpSpPr>
              <p:nvPr/>
            </p:nvGrpSpPr>
            <p:grpSpPr bwMode="auto">
              <a:xfrm>
                <a:off x="4143375" y="1138238"/>
                <a:ext cx="3981450" cy="1428750"/>
                <a:chOff x="4143375" y="1138238"/>
                <a:chExt cx="3981450" cy="1428750"/>
              </a:xfrm>
            </p:grpSpPr>
            <p:sp>
              <p:nvSpPr>
                <p:cNvPr id="68" name="Smiley Face 67"/>
                <p:cNvSpPr/>
                <p:nvPr/>
              </p:nvSpPr>
              <p:spPr>
                <a:xfrm>
                  <a:off x="7143750" y="1709738"/>
                  <a:ext cx="285750" cy="357187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pt-PT" sz="2400">
                    <a:solidFill>
                      <a:srgbClr val="FFFFFF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69" name="Smiley Face 68"/>
                <p:cNvSpPr/>
                <p:nvPr/>
              </p:nvSpPr>
              <p:spPr>
                <a:xfrm>
                  <a:off x="6643688" y="2209800"/>
                  <a:ext cx="285750" cy="357188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pt-PT" sz="2400">
                    <a:solidFill>
                      <a:srgbClr val="FFFFFF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70" name="Smiley Face 69"/>
                <p:cNvSpPr/>
                <p:nvPr/>
              </p:nvSpPr>
              <p:spPr>
                <a:xfrm>
                  <a:off x="6143625" y="2209800"/>
                  <a:ext cx="285750" cy="357188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pt-PT" sz="2400">
                    <a:solidFill>
                      <a:srgbClr val="FFFFFF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60" name="Up Arrow 30"/>
                <p:cNvSpPr>
                  <a:spLocks noChangeArrowheads="1"/>
                </p:cNvSpPr>
                <p:nvPr/>
              </p:nvSpPr>
              <p:spPr bwMode="auto">
                <a:xfrm rot="5400000">
                  <a:off x="4786313" y="495300"/>
                  <a:ext cx="500062" cy="1785938"/>
                </a:xfrm>
                <a:prstGeom prst="upArrow">
                  <a:avLst>
                    <a:gd name="adj1" fmla="val 50000"/>
                    <a:gd name="adj2" fmla="val 50000"/>
                  </a:avLst>
                </a:prstGeom>
                <a:solidFill>
                  <a:srgbClr val="FF0000"/>
                </a:solidFill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rot="10800000" vert="eaVert" anchor="ctr"/>
                <a:lstStyle>
                  <a:lvl1pPr eaLnBrk="0" hangingPunct="0">
                    <a:lnSpc>
                      <a:spcPct val="90000"/>
                    </a:lnSpc>
                    <a:spcBef>
                      <a:spcPts val="300"/>
                    </a:spcBef>
                    <a:spcAft>
                      <a:spcPts val="600"/>
                    </a:spcAft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Aft>
                      <a:spcPct val="25000"/>
                    </a:spcAft>
                    <a:buChar char="–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en-US" altLang="pt-PT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3" name="Smiley Face 32"/>
                <p:cNvSpPr/>
                <p:nvPr/>
              </p:nvSpPr>
              <p:spPr>
                <a:xfrm>
                  <a:off x="6643688" y="1209675"/>
                  <a:ext cx="285750" cy="357188"/>
                </a:xfrm>
                <a:prstGeom prst="smileyFace">
                  <a:avLst/>
                </a:prstGeom>
                <a:solidFill>
                  <a:srgbClr val="92D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pt-PT" sz="2400">
                    <a:solidFill>
                      <a:srgbClr val="FFFFFF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34" name="Smiley Face 33"/>
                <p:cNvSpPr/>
                <p:nvPr/>
              </p:nvSpPr>
              <p:spPr>
                <a:xfrm>
                  <a:off x="7143750" y="1209675"/>
                  <a:ext cx="285750" cy="357188"/>
                </a:xfrm>
                <a:prstGeom prst="smileyFace">
                  <a:avLst/>
                </a:prstGeom>
                <a:solidFill>
                  <a:srgbClr val="92D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pt-PT" sz="2400">
                    <a:solidFill>
                      <a:srgbClr val="FFFFFF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35" name="Smiley Face 34"/>
                <p:cNvSpPr/>
                <p:nvPr/>
              </p:nvSpPr>
              <p:spPr>
                <a:xfrm>
                  <a:off x="6143625" y="1209675"/>
                  <a:ext cx="285750" cy="357188"/>
                </a:xfrm>
                <a:prstGeom prst="smileyFace">
                  <a:avLst/>
                </a:prstGeom>
                <a:solidFill>
                  <a:srgbClr val="92D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pt-PT" sz="2400">
                    <a:solidFill>
                      <a:srgbClr val="FFFFFF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38" name="Smiley Face 37"/>
                <p:cNvSpPr/>
                <p:nvPr/>
              </p:nvSpPr>
              <p:spPr>
                <a:xfrm>
                  <a:off x="6143625" y="1709738"/>
                  <a:ext cx="285750" cy="357187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pt-PT" sz="2400">
                    <a:solidFill>
                      <a:srgbClr val="FFFFFF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39" name="Smiley Face 38"/>
                <p:cNvSpPr/>
                <p:nvPr/>
              </p:nvSpPr>
              <p:spPr>
                <a:xfrm>
                  <a:off x="6643688" y="1709738"/>
                  <a:ext cx="285750" cy="357187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pt-PT" sz="2400">
                    <a:solidFill>
                      <a:srgbClr val="FFFFFF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40" name="Smiley Face 39"/>
                <p:cNvSpPr/>
                <p:nvPr/>
              </p:nvSpPr>
              <p:spPr>
                <a:xfrm>
                  <a:off x="7143750" y="2209800"/>
                  <a:ext cx="285750" cy="357188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pt-PT" sz="2400">
                    <a:solidFill>
                      <a:srgbClr val="FFFFFF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67" name="Rectangle 82"/>
                <p:cNvSpPr>
                  <a:spLocks noChangeArrowheads="1"/>
                </p:cNvSpPr>
                <p:nvPr/>
              </p:nvSpPr>
              <p:spPr bwMode="auto">
                <a:xfrm>
                  <a:off x="7786688" y="1209675"/>
                  <a:ext cx="338137" cy="457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lnSpc>
                      <a:spcPct val="90000"/>
                    </a:lnSpc>
                    <a:spcBef>
                      <a:spcPts val="300"/>
                    </a:spcBef>
                    <a:spcAft>
                      <a:spcPts val="600"/>
                    </a:spcAft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Aft>
                      <a:spcPct val="25000"/>
                    </a:spcAft>
                    <a:buChar char="–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r>
                    <a:rPr lang="en-US" altLang="pt-PT" b="1">
                      <a:latin typeface="Calibri" panose="020F0502020204030204" pitchFamily="34" charset="0"/>
                    </a:rPr>
                    <a:t>3</a:t>
                  </a:r>
                </a:p>
              </p:txBody>
            </p:sp>
          </p:grpSp>
        </p:grpSp>
      </p:grpSp>
      <p:grpSp>
        <p:nvGrpSpPr>
          <p:cNvPr id="18436" name="Group 5"/>
          <p:cNvGrpSpPr>
            <a:grpSpLocks/>
          </p:cNvGrpSpPr>
          <p:nvPr/>
        </p:nvGrpSpPr>
        <p:grpSpPr bwMode="auto">
          <a:xfrm>
            <a:off x="357188" y="2995613"/>
            <a:ext cx="7767637" cy="1571625"/>
            <a:chOff x="357188" y="2995613"/>
            <a:chExt cx="7767637" cy="1571625"/>
          </a:xfrm>
        </p:grpSpPr>
        <p:sp>
          <p:nvSpPr>
            <p:cNvPr id="18438" name="TextBox 34"/>
            <p:cNvSpPr txBox="1">
              <a:spLocks noChangeArrowheads="1"/>
            </p:cNvSpPr>
            <p:nvPr/>
          </p:nvSpPr>
          <p:spPr bwMode="auto">
            <a:xfrm>
              <a:off x="357188" y="3138488"/>
              <a:ext cx="3000375" cy="9540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Aft>
                  <a:spcPct val="25000"/>
                </a:spcAft>
                <a:buChar char="–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IE" altLang="pt-PT" sz="2800" b="1" dirty="0" err="1">
                  <a:solidFill>
                    <a:schemeClr val="accent2"/>
                  </a:solidFill>
                  <a:latin typeface="Calibri" panose="020F0502020204030204" pitchFamily="34" charset="0"/>
                </a:rPr>
                <a:t>Denominador</a:t>
              </a:r>
              <a:r>
                <a:rPr lang="en-IE" altLang="pt-PT" sz="2800" b="1" dirty="0">
                  <a:solidFill>
                    <a:schemeClr val="accent2"/>
                  </a:solidFill>
                  <a:latin typeface="Calibri" panose="020F0502020204030204" pitchFamily="34" charset="0"/>
                </a:rPr>
                <a:t> (A)</a:t>
              </a:r>
              <a:r>
                <a:rPr lang="en-IE" altLang="pt-PT" sz="2800" dirty="0">
                  <a:solidFill>
                    <a:schemeClr val="accent2"/>
                  </a:solidFill>
                  <a:latin typeface="Calibri" panose="020F0502020204030204" pitchFamily="34" charset="0"/>
                </a:rPr>
                <a:t>: </a:t>
              </a:r>
              <a:r>
                <a:rPr lang="en-IE" altLang="pt-PT" sz="2800" dirty="0" err="1">
                  <a:latin typeface="Calibri" panose="020F0502020204030204" pitchFamily="34" charset="0"/>
                </a:rPr>
                <a:t>residentes</a:t>
              </a:r>
              <a:r>
                <a:rPr lang="en-IE" altLang="pt-PT" sz="2800" dirty="0">
                  <a:latin typeface="Calibri" panose="020F0502020204030204" pitchFamily="34" charset="0"/>
                </a:rPr>
                <a:t> </a:t>
              </a:r>
              <a:r>
                <a:rPr lang="en-IE" altLang="pt-PT" sz="2800" dirty="0" err="1">
                  <a:latin typeface="Calibri" panose="020F0502020204030204" pitchFamily="34" charset="0"/>
                </a:rPr>
                <a:t>elegíveis</a:t>
              </a:r>
              <a:endParaRPr lang="en-US" altLang="pt-PT" sz="2800" dirty="0">
                <a:latin typeface="Calibri" panose="020F0502020204030204" pitchFamily="34" charset="0"/>
              </a:endParaRPr>
            </a:p>
          </p:txBody>
        </p:sp>
        <p:grpSp>
          <p:nvGrpSpPr>
            <p:cNvPr id="18439" name="Group 2"/>
            <p:cNvGrpSpPr>
              <a:grpSpLocks/>
            </p:cNvGrpSpPr>
            <p:nvPr/>
          </p:nvGrpSpPr>
          <p:grpSpPr bwMode="auto">
            <a:xfrm>
              <a:off x="3714750" y="2995613"/>
              <a:ext cx="4410075" cy="1571625"/>
              <a:chOff x="3714750" y="2995613"/>
              <a:chExt cx="4410075" cy="1571625"/>
            </a:xfrm>
          </p:grpSpPr>
          <p:sp>
            <p:nvSpPr>
              <p:cNvPr id="56" name="Smiley Face 55"/>
              <p:cNvSpPr/>
              <p:nvPr/>
            </p:nvSpPr>
            <p:spPr>
              <a:xfrm>
                <a:off x="6215063" y="3567113"/>
                <a:ext cx="285750" cy="357187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7" name="Smiley Face 56"/>
              <p:cNvSpPr/>
              <p:nvPr/>
            </p:nvSpPr>
            <p:spPr>
              <a:xfrm>
                <a:off x="6715125" y="3567113"/>
                <a:ext cx="285750" cy="357187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8" name="Smiley Face 57"/>
              <p:cNvSpPr/>
              <p:nvPr/>
            </p:nvSpPr>
            <p:spPr>
              <a:xfrm>
                <a:off x="7215188" y="3567113"/>
                <a:ext cx="285750" cy="357187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59" name="Smiley Face 58"/>
              <p:cNvSpPr/>
              <p:nvPr/>
            </p:nvSpPr>
            <p:spPr>
              <a:xfrm>
                <a:off x="7215188" y="4067175"/>
                <a:ext cx="285750" cy="357188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36" name="Smiley Face 35"/>
              <p:cNvSpPr/>
              <p:nvPr/>
            </p:nvSpPr>
            <p:spPr>
              <a:xfrm>
                <a:off x="6715125" y="3067050"/>
                <a:ext cx="285750" cy="357188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37" name="Smiley Face 36"/>
              <p:cNvSpPr/>
              <p:nvPr/>
            </p:nvSpPr>
            <p:spPr>
              <a:xfrm>
                <a:off x="6215063" y="3067050"/>
                <a:ext cx="285750" cy="357188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41" name="Smiley Face 40"/>
              <p:cNvSpPr/>
              <p:nvPr/>
            </p:nvSpPr>
            <p:spPr>
              <a:xfrm>
                <a:off x="7215188" y="3067050"/>
                <a:ext cx="285750" cy="357188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45" name="Smiley Face 44"/>
              <p:cNvSpPr/>
              <p:nvPr/>
            </p:nvSpPr>
            <p:spPr>
              <a:xfrm>
                <a:off x="7812088" y="3573463"/>
                <a:ext cx="285750" cy="357187"/>
              </a:xfrm>
              <a:prstGeom prst="smileyFac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18448" name="Up Arrow 45"/>
              <p:cNvSpPr>
                <a:spLocks noChangeArrowheads="1"/>
              </p:cNvSpPr>
              <p:nvPr/>
            </p:nvSpPr>
            <p:spPr bwMode="auto">
              <a:xfrm rot="5400000">
                <a:off x="4464844" y="2817019"/>
                <a:ext cx="500062" cy="2000250"/>
              </a:xfrm>
              <a:prstGeom prst="upArrow">
                <a:avLst>
                  <a:gd name="adj1" fmla="val 50000"/>
                  <a:gd name="adj2" fmla="val 50000"/>
                </a:avLst>
              </a:prstGeom>
              <a:solidFill>
                <a:srgbClr val="FF0000"/>
              </a:solidFill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>
                <a:lvl1pPr eaLnBrk="0" hangingPunct="0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Aft>
                    <a:spcPct val="25000"/>
                  </a:spcAft>
                  <a:buChar char="–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en-US" altLang="pt-PT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8" name="Smiley Face 77"/>
              <p:cNvSpPr/>
              <p:nvPr/>
            </p:nvSpPr>
            <p:spPr>
              <a:xfrm>
                <a:off x="6215063" y="4067175"/>
                <a:ext cx="285750" cy="357188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79" name="Smiley Face 78"/>
              <p:cNvSpPr/>
              <p:nvPr/>
            </p:nvSpPr>
            <p:spPr>
              <a:xfrm>
                <a:off x="6715125" y="4067175"/>
                <a:ext cx="285750" cy="357188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6072188" y="2995613"/>
                <a:ext cx="1643062" cy="1571625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pt-PT" sz="2400">
                  <a:solidFill>
                    <a:srgbClr val="FFFFFF"/>
                  </a:solidFill>
                  <a:latin typeface="Tahoma" pitchFamily="34" charset="0"/>
                </a:endParaRPr>
              </a:p>
            </p:txBody>
          </p:sp>
          <p:sp>
            <p:nvSpPr>
              <p:cNvPr id="18452" name="Rectangle 82"/>
              <p:cNvSpPr>
                <a:spLocks noChangeArrowheads="1"/>
              </p:cNvSpPr>
              <p:nvPr/>
            </p:nvSpPr>
            <p:spPr bwMode="auto">
              <a:xfrm>
                <a:off x="7786688" y="3067050"/>
                <a:ext cx="338137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Aft>
                    <a:spcPct val="25000"/>
                  </a:spcAft>
                  <a:buChar char="–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IE" altLang="pt-PT" b="1">
                    <a:latin typeface="Calibri" panose="020F0502020204030204" pitchFamily="34" charset="0"/>
                  </a:rPr>
                  <a:t>9</a:t>
                </a:r>
                <a:endParaRPr lang="en-US" altLang="pt-PT" b="1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18437" name="Title 2"/>
          <p:cNvSpPr>
            <a:spLocks noGrp="1"/>
          </p:cNvSpPr>
          <p:nvPr>
            <p:ph type="title"/>
          </p:nvPr>
        </p:nvSpPr>
        <p:spPr>
          <a:xfrm>
            <a:off x="263525" y="222250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/>
              <a:t>PREVALÊNCIA</a:t>
            </a:r>
            <a:endParaRPr lang="en-US" alt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/>
              <a:t>PREVALÊNCIA: EXEMPLOS</a:t>
            </a:r>
            <a:endParaRPr lang="en-US" altLang="pt-PT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IE" altLang="pt-PT" b="1" dirty="0" err="1">
                <a:ea typeface="ＭＳ Ｐゴシック" panose="020B0600070205080204" pitchFamily="34" charset="-128"/>
              </a:rPr>
              <a:t>Prevalência</a:t>
            </a:r>
            <a:r>
              <a:rPr lang="en-IE" altLang="pt-PT" b="1" dirty="0">
                <a:ea typeface="ＭＳ Ｐゴシック" panose="020B0600070205080204" pitchFamily="34" charset="-128"/>
              </a:rPr>
              <a:t> de </a:t>
            </a:r>
            <a:r>
              <a:rPr lang="en-IE" altLang="pt-PT" b="1" dirty="0" err="1">
                <a:ea typeface="ＭＳ Ｐゴシック" panose="020B0600070205080204" pitchFamily="34" charset="-128"/>
              </a:rPr>
              <a:t>infecções</a:t>
            </a:r>
            <a:r>
              <a:rPr lang="en-IE" altLang="pt-PT" b="1" dirty="0">
                <a:ea typeface="ＭＳ Ｐゴシック" panose="020B0600070205080204" pitchFamily="34" charset="-128"/>
              </a:rPr>
              <a:t> </a:t>
            </a:r>
            <a:r>
              <a:rPr lang="en-IE" altLang="pt-PT" b="1" dirty="0" err="1">
                <a:ea typeface="ＭＳ Ｐゴシック" panose="020B0600070205080204" pitchFamily="34" charset="-128"/>
              </a:rPr>
              <a:t>nosocomiais</a:t>
            </a:r>
            <a:r>
              <a:rPr lang="en-IE" altLang="pt-PT" b="1" dirty="0">
                <a:ea typeface="ＭＳ Ｐゴシック" panose="020B0600070205080204" pitchFamily="34" charset="-128"/>
              </a:rPr>
              <a:t> (HAI)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IE" altLang="pt-PT" dirty="0" err="1">
                <a:ea typeface="ＭＳ Ｐゴシック" panose="020B0600070205080204" pitchFamily="34" charset="-128"/>
              </a:rPr>
              <a:t>P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opulação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>
                <a:ea typeface="ＭＳ Ｐゴシック" panose="020B0600070205080204" pitchFamily="34" charset="-128"/>
              </a:rPr>
              <a:t>do </a:t>
            </a:r>
            <a:r>
              <a:rPr lang="en-IE" altLang="pt-PT" dirty="0" err="1">
                <a:ea typeface="ＭＳ Ｐゴシック" panose="020B0600070205080204" pitchFamily="34" charset="-128"/>
              </a:rPr>
              <a:t>inquérito</a:t>
            </a:r>
            <a:r>
              <a:rPr lang="en-IE" altLang="pt-PT" dirty="0">
                <a:ea typeface="ＭＳ Ｐゴシック" panose="020B0600070205080204" pitchFamily="34" charset="-128"/>
              </a:rPr>
              <a:t>: A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IE" altLang="pt-PT" dirty="0" err="1">
                <a:ea typeface="ＭＳ Ｐゴシック" panose="020B0600070205080204" pitchFamily="34" charset="-128"/>
              </a:rPr>
              <a:t>Número</a:t>
            </a:r>
            <a:r>
              <a:rPr lang="en-IE" altLang="pt-PT" dirty="0">
                <a:ea typeface="ＭＳ Ｐゴシック" panose="020B0600070205080204" pitchFamily="34" charset="-128"/>
              </a:rPr>
              <a:t> de </a:t>
            </a:r>
            <a:r>
              <a:rPr lang="en-IE" altLang="pt-PT" dirty="0" err="1">
                <a:ea typeface="ＭＳ Ｐゴシック" panose="020B0600070205080204" pitchFamily="34" charset="-128"/>
              </a:rPr>
              <a:t>pacientes</a:t>
            </a:r>
            <a:r>
              <a:rPr lang="en-IE" altLang="pt-PT" dirty="0">
                <a:ea typeface="ＭＳ Ｐゴシック" panose="020B0600070205080204" pitchFamily="34" charset="-128"/>
              </a:rPr>
              <a:t> com HAI no </a:t>
            </a:r>
            <a:r>
              <a:rPr lang="en-IE" altLang="pt-PT" dirty="0" err="1">
                <a:ea typeface="ＭＳ Ｐゴシック" panose="020B0600070205080204" pitchFamily="34" charset="-128"/>
              </a:rPr>
              <a:t>dia</a:t>
            </a:r>
            <a:r>
              <a:rPr lang="en-IE" altLang="pt-PT" dirty="0">
                <a:ea typeface="ＭＳ Ｐゴシック" panose="020B0600070205080204" pitchFamily="34" charset="-128"/>
              </a:rPr>
              <a:t> do </a:t>
            </a:r>
            <a:r>
              <a:rPr lang="en-IE" altLang="pt-PT" dirty="0" err="1">
                <a:ea typeface="ＭＳ Ｐゴシック" panose="020B0600070205080204" pitchFamily="34" charset="-128"/>
              </a:rPr>
              <a:t>inquérito</a:t>
            </a:r>
            <a:r>
              <a:rPr lang="en-IE" altLang="pt-PT" dirty="0">
                <a:ea typeface="ＭＳ Ｐゴシック" panose="020B0600070205080204" pitchFamily="34" charset="-128"/>
              </a:rPr>
              <a:t>: B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IE" altLang="pt-PT" dirty="0" err="1">
                <a:ea typeface="ＭＳ Ｐゴシック" panose="020B0600070205080204" pitchFamily="34" charset="-128"/>
              </a:rPr>
              <a:t>Prevalência</a:t>
            </a:r>
            <a:r>
              <a:rPr lang="en-IE" altLang="pt-PT" dirty="0">
                <a:ea typeface="ＭＳ Ｐゴシック" panose="020B0600070205080204" pitchFamily="34" charset="-128"/>
              </a:rPr>
              <a:t> = B / A x 100% = C 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marL="0" indent="0" eaLnBrk="1" hangingPunct="1"/>
            <a:endParaRPr lang="fr-BE" altLang="pt-PT" dirty="0"/>
          </a:p>
          <a:p>
            <a:pPr marL="0" indent="0" eaLnBrk="1" hangingPunct="1"/>
            <a:r>
              <a:rPr lang="en-IE" altLang="pt-PT" b="1" dirty="0" err="1">
                <a:ea typeface="ＭＳ Ｐゴシック" panose="020B0600070205080204" pitchFamily="34" charset="-128"/>
              </a:rPr>
              <a:t>P</a:t>
            </a:r>
            <a:r>
              <a:rPr lang="en-IE" altLang="pt-PT" b="1" dirty="0" err="1" smtClean="0">
                <a:ea typeface="ＭＳ Ｐゴシック" panose="020B0600070205080204" pitchFamily="34" charset="-128"/>
              </a:rPr>
              <a:t>revalência</a:t>
            </a:r>
            <a:r>
              <a:rPr lang="en-IE" altLang="pt-PT" b="1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b="1" dirty="0">
                <a:ea typeface="ＭＳ Ｐゴシック" panose="020B0600070205080204" pitchFamily="34" charset="-128"/>
              </a:rPr>
              <a:t>de </a:t>
            </a:r>
            <a:r>
              <a:rPr lang="en-IE" altLang="pt-PT" b="1" dirty="0" err="1">
                <a:ea typeface="ＭＳ Ｐゴシック" panose="020B0600070205080204" pitchFamily="34" charset="-128"/>
              </a:rPr>
              <a:t>uso</a:t>
            </a:r>
            <a:r>
              <a:rPr lang="en-IE" altLang="pt-PT" b="1" dirty="0">
                <a:ea typeface="ＭＳ Ｐゴシック" panose="020B0600070205080204" pitchFamily="34" charset="-128"/>
              </a:rPr>
              <a:t> de </a:t>
            </a:r>
            <a:r>
              <a:rPr lang="en-IE" altLang="pt-PT" b="1" dirty="0" err="1">
                <a:ea typeface="ＭＳ Ｐゴシック" panose="020B0600070205080204" pitchFamily="34" charset="-128"/>
              </a:rPr>
              <a:t>antimicrobianos</a:t>
            </a:r>
            <a:endParaRPr lang="en-IE" altLang="pt-PT" b="1" dirty="0">
              <a:ea typeface="ＭＳ Ｐゴシック" panose="020B0600070205080204" pitchFamily="34" charset="-128"/>
            </a:endParaRP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IE" altLang="pt-PT" dirty="0" err="1">
                <a:ea typeface="ＭＳ Ｐゴシック" panose="020B0600070205080204" pitchFamily="34" charset="-128"/>
              </a:rPr>
              <a:t>P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opulação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>
                <a:ea typeface="ＭＳ Ｐゴシック" panose="020B0600070205080204" pitchFamily="34" charset="-128"/>
              </a:rPr>
              <a:t>do </a:t>
            </a:r>
            <a:r>
              <a:rPr lang="en-IE" altLang="pt-PT" dirty="0" err="1">
                <a:ea typeface="ＭＳ Ｐゴシック" panose="020B0600070205080204" pitchFamily="34" charset="-128"/>
              </a:rPr>
              <a:t>inquérito</a:t>
            </a:r>
            <a:r>
              <a:rPr lang="en-IE" altLang="pt-PT" dirty="0">
                <a:ea typeface="ＭＳ Ｐゴシック" panose="020B0600070205080204" pitchFamily="34" charset="-128"/>
              </a:rPr>
              <a:t>: A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IE" altLang="pt-PT" dirty="0" err="1">
                <a:ea typeface="ＭＳ Ｐゴシック" panose="020B0600070205080204" pitchFamily="34" charset="-128"/>
              </a:rPr>
              <a:t>Número</a:t>
            </a:r>
            <a:r>
              <a:rPr lang="en-IE" altLang="pt-PT" dirty="0">
                <a:ea typeface="ＭＳ Ｐゴシック" panose="020B0600070205080204" pitchFamily="34" charset="-128"/>
              </a:rPr>
              <a:t> de </a:t>
            </a:r>
            <a:r>
              <a:rPr lang="en-IE" altLang="pt-PT" dirty="0" err="1">
                <a:ea typeface="ＭＳ Ｐゴシック" panose="020B0600070205080204" pitchFamily="34" charset="-128"/>
              </a:rPr>
              <a:t>pacientes</a:t>
            </a:r>
            <a:r>
              <a:rPr lang="en-IE" altLang="pt-PT" dirty="0">
                <a:ea typeface="ＭＳ Ｐゴシック" panose="020B0600070205080204" pitchFamily="34" charset="-128"/>
              </a:rPr>
              <a:t> que </a:t>
            </a:r>
            <a:r>
              <a:rPr lang="en-IE" altLang="pt-PT" dirty="0" err="1">
                <a:ea typeface="ＭＳ Ｐゴシック" panose="020B0600070205080204" pitchFamily="34" charset="-128"/>
              </a:rPr>
              <a:t>receberam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antimicrobianos</a:t>
            </a:r>
            <a:r>
              <a:rPr lang="en-IE" altLang="pt-PT" dirty="0">
                <a:ea typeface="ＭＳ Ｐゴシック" panose="020B0600070205080204" pitchFamily="34" charset="-128"/>
              </a:rPr>
              <a:t> no </a:t>
            </a:r>
            <a:r>
              <a:rPr lang="en-IE" altLang="pt-PT" dirty="0" err="1">
                <a:ea typeface="ＭＳ Ｐゴシック" panose="020B0600070205080204" pitchFamily="34" charset="-128"/>
              </a:rPr>
              <a:t>dia</a:t>
            </a:r>
            <a:r>
              <a:rPr lang="en-IE" altLang="pt-PT" dirty="0">
                <a:ea typeface="ＭＳ Ｐゴシック" panose="020B0600070205080204" pitchFamily="34" charset="-128"/>
              </a:rPr>
              <a:t> da </a:t>
            </a:r>
            <a:r>
              <a:rPr lang="en-IE" altLang="pt-PT" dirty="0" err="1">
                <a:ea typeface="ＭＳ Ｐゴシック" panose="020B0600070205080204" pitchFamily="34" charset="-128"/>
              </a:rPr>
              <a:t>pesquisa</a:t>
            </a:r>
            <a:r>
              <a:rPr lang="en-IE" altLang="pt-PT" dirty="0">
                <a:ea typeface="ＭＳ Ｐゴシック" panose="020B0600070205080204" pitchFamily="34" charset="-128"/>
              </a:rPr>
              <a:t>: B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IE" altLang="pt-PT" dirty="0" err="1">
                <a:ea typeface="ＭＳ Ｐゴシック" panose="020B0600070205080204" pitchFamily="34" charset="-128"/>
              </a:rPr>
              <a:t>Prevalência</a:t>
            </a:r>
            <a:r>
              <a:rPr lang="en-IE" altLang="pt-PT" dirty="0">
                <a:ea typeface="ＭＳ Ｐゴシック" panose="020B0600070205080204" pitchFamily="34" charset="-128"/>
              </a:rPr>
              <a:t> = B / A x 100% = C 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marL="0" indent="0" eaLnBrk="1" hangingPunct="1"/>
            <a:endParaRPr lang="fr-BE" altLang="pt-PT" dirty="0"/>
          </a:p>
          <a:p>
            <a:pPr marL="0" indent="0" eaLnBrk="1" hangingPunct="1"/>
            <a:endParaRPr lang="en-US" altLang="pt-PT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 dirty="0" err="1"/>
              <a:t>Como</a:t>
            </a:r>
            <a:r>
              <a:rPr lang="fr-BE" altLang="pt-PT" dirty="0"/>
              <a:t> </a:t>
            </a:r>
            <a:r>
              <a:rPr lang="fr-BE" altLang="pt-PT" dirty="0" smtClean="0"/>
              <a:t>é que se </a:t>
            </a:r>
            <a:r>
              <a:rPr lang="fr-BE" altLang="pt-PT" dirty="0" err="1"/>
              <a:t>mede</a:t>
            </a:r>
            <a:r>
              <a:rPr lang="fr-BE" altLang="pt-PT" dirty="0"/>
              <a:t> </a:t>
            </a:r>
            <a:r>
              <a:rPr lang="fr-BE" altLang="pt-PT" dirty="0" smtClean="0"/>
              <a:t>a INFEÇÃO </a:t>
            </a:r>
            <a:r>
              <a:rPr lang="fr-BE" altLang="pt-PT" dirty="0"/>
              <a:t/>
            </a:r>
            <a:br>
              <a:rPr lang="fr-BE" altLang="pt-PT" dirty="0"/>
            </a:br>
            <a:r>
              <a:rPr lang="fr-BE" altLang="pt-PT" dirty="0" err="1" smtClean="0"/>
              <a:t>durante</a:t>
            </a:r>
            <a:r>
              <a:rPr lang="fr-BE" altLang="pt-PT" dirty="0" smtClean="0"/>
              <a:t> </a:t>
            </a:r>
            <a:r>
              <a:rPr lang="fr-BE" altLang="pt-PT" dirty="0"/>
              <a:t>a </a:t>
            </a:r>
            <a:r>
              <a:rPr lang="fr-BE" altLang="pt-PT" dirty="0" err="1"/>
              <a:t>vigilância</a:t>
            </a:r>
            <a:r>
              <a:rPr lang="fr-BE" altLang="pt-PT" dirty="0"/>
              <a:t>?</a:t>
            </a:r>
            <a:endParaRPr lang="en-US" altLang="pt-PT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23850" y="1196975"/>
            <a:ext cx="8526463" cy="50450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pt-PT" dirty="0" err="1">
                <a:ea typeface="ＭＳ Ｐゴシック" panose="020B0600070205080204" pitchFamily="34" charset="-128"/>
              </a:rPr>
              <a:t>Definições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padronizadas</a:t>
            </a:r>
            <a:endParaRPr lang="en-US" altLang="pt-PT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b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b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b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b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b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b="1" dirty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pt-PT" dirty="0" smtClean="0"/>
              <a:t>Necessita </a:t>
            </a:r>
            <a:r>
              <a:rPr lang="pt-PT" dirty="0"/>
              <a:t>de um número específico de sinais / sintomas para "encaixar" essa definição </a:t>
            </a:r>
            <a:endParaRPr lang="pt-PT" dirty="0" smtClean="0"/>
          </a:p>
          <a:p>
            <a:pPr marL="457200" indent="-457200" eaLnBrk="1" hangingPunct="1">
              <a:buFont typeface="+mj-lt"/>
              <a:buAutoNum type="arabicPeriod"/>
            </a:pPr>
            <a:r>
              <a:rPr lang="pt-PT" dirty="0" smtClean="0"/>
              <a:t>NÃO </a:t>
            </a:r>
            <a:r>
              <a:rPr lang="pt-PT" dirty="0"/>
              <a:t>é o mesmo que o diagnóstico clínico</a:t>
            </a:r>
            <a:endParaRPr lang="en-US" altLang="pt-PT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15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316038" y="1609725"/>
            <a:ext cx="6418262" cy="2303463"/>
            <a:chOff x="1547813" y="2133600"/>
            <a:chExt cx="6418262" cy="2303463"/>
          </a:xfrm>
        </p:grpSpPr>
        <p:pic>
          <p:nvPicPr>
            <p:cNvPr id="20486" name="Picture 4" descr="AA02635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813" y="2565400"/>
              <a:ext cx="1871662" cy="1862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7" name="Picture 5" descr="AA026348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438" y="2133600"/>
              <a:ext cx="3322637" cy="230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79512" y="159544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 dirty="0" smtClean="0"/>
              <a:t>O QUE É UMA INFEÇÃO ASSOCIADA AOS CUIDADOS DE SAÚDE (HAI) PARA O HALT-3?</a:t>
            </a:r>
            <a:endParaRPr lang="en-US" altLang="pt-PT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23851" y="1052513"/>
            <a:ext cx="8496622" cy="5040783"/>
          </a:xfrm>
        </p:spPr>
        <p:txBody>
          <a:bodyPr/>
          <a:lstStyle/>
          <a:p>
            <a:pPr marL="0" indent="0" algn="just" eaLnBrk="1" hangingPunct="1"/>
            <a:r>
              <a:rPr lang="de-DE" altLang="pt-PT" sz="2000" dirty="0">
                <a:solidFill>
                  <a:srgbClr val="C00000"/>
                </a:solidFill>
              </a:rPr>
              <a:t>A. </a:t>
            </a:r>
            <a:r>
              <a:rPr lang="de-DE" altLang="pt-PT" sz="2000" dirty="0" smtClean="0">
                <a:solidFill>
                  <a:srgbClr val="C00000"/>
                </a:solidFill>
              </a:rPr>
              <a:t>Sinais </a:t>
            </a:r>
            <a:r>
              <a:rPr lang="de-DE" altLang="pt-PT" sz="2000" dirty="0">
                <a:solidFill>
                  <a:srgbClr val="C00000"/>
                </a:solidFill>
              </a:rPr>
              <a:t>e sintomas da infeção:</a:t>
            </a:r>
            <a:endParaRPr lang="en-US" altLang="pt-PT" sz="2000" dirty="0">
              <a:solidFill>
                <a:srgbClr val="C00000"/>
              </a:solidFill>
            </a:endParaRPr>
          </a:p>
          <a:p>
            <a:pPr marL="0" indent="0" algn="just" eaLnBrk="1" hangingPunct="1">
              <a:buFont typeface="Wingdings" panose="05000000000000000000" pitchFamily="2" charset="2"/>
              <a:buChar char="§"/>
            </a:pPr>
            <a:r>
              <a:rPr lang="en-GB" altLang="pt-PT" sz="1800" dirty="0" err="1" smtClean="0"/>
              <a:t>Estão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presentes</a:t>
            </a:r>
            <a:r>
              <a:rPr lang="en-GB" altLang="pt-PT" sz="1800" dirty="0" smtClean="0"/>
              <a:t> no </a:t>
            </a:r>
            <a:r>
              <a:rPr lang="en-GB" altLang="pt-PT" sz="1800" dirty="0" err="1" smtClean="0"/>
              <a:t>dia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do </a:t>
            </a:r>
            <a:r>
              <a:rPr lang="en-GB" altLang="pt-PT" sz="1800" dirty="0" err="1"/>
              <a:t>inquérito</a:t>
            </a:r>
            <a:r>
              <a:rPr lang="en-GB" altLang="pt-PT" sz="1800" dirty="0"/>
              <a:t> </a:t>
            </a:r>
            <a:r>
              <a:rPr lang="en-GB" altLang="pt-PT" sz="1800" b="1" dirty="0"/>
              <a:t>E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são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novos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ou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agudizados</a:t>
            </a:r>
            <a:r>
              <a:rPr lang="en-GB" altLang="pt-PT" sz="1800" dirty="0" smtClean="0"/>
              <a:t> </a:t>
            </a:r>
            <a:r>
              <a:rPr lang="en-GB" altLang="pt-PT" sz="900" dirty="0" smtClean="0"/>
              <a:t>a)</a:t>
            </a:r>
          </a:p>
          <a:p>
            <a:pPr marL="0" indent="0" algn="just" eaLnBrk="1" hangingPunct="1"/>
            <a:r>
              <a:rPr lang="en-GB" altLang="pt-PT" sz="1600" b="1" dirty="0" smtClean="0"/>
              <a:t>OU</a:t>
            </a:r>
            <a:r>
              <a:rPr lang="en-GB" altLang="pt-PT" sz="1600" dirty="0" smtClean="0"/>
              <a:t> </a:t>
            </a:r>
            <a:endParaRPr lang="en-US" altLang="pt-PT" sz="1600" dirty="0"/>
          </a:p>
          <a:p>
            <a:pPr marL="0" indent="0" algn="just" eaLnBrk="1" hangingPunct="1">
              <a:buFont typeface="Wingdings" panose="05000000000000000000" pitchFamily="2" charset="2"/>
              <a:buChar char="§"/>
            </a:pPr>
            <a:r>
              <a:rPr lang="en-GB" altLang="pt-PT" sz="1800" dirty="0" err="1"/>
              <a:t>Estavam</a:t>
            </a:r>
            <a:r>
              <a:rPr lang="en-GB" altLang="pt-PT" sz="1800" dirty="0"/>
              <a:t> </a:t>
            </a:r>
            <a:r>
              <a:rPr lang="en-GB" altLang="pt-PT" sz="1800" dirty="0" err="1"/>
              <a:t>presentes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nas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duas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semanas</a:t>
            </a:r>
            <a:r>
              <a:rPr lang="en-GB" altLang="pt-PT" sz="1800" dirty="0"/>
              <a:t> (14 </a:t>
            </a:r>
            <a:r>
              <a:rPr lang="en-GB" altLang="pt-PT" sz="1800" dirty="0" err="1"/>
              <a:t>dias</a:t>
            </a:r>
            <a:r>
              <a:rPr lang="en-GB" altLang="pt-PT" sz="1800" dirty="0"/>
              <a:t>) antes da PPS </a:t>
            </a:r>
            <a:r>
              <a:rPr lang="en-GB" altLang="pt-PT" sz="1800" b="1" dirty="0"/>
              <a:t>E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são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novos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ou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agudizados</a:t>
            </a:r>
            <a:r>
              <a:rPr lang="en-GB" altLang="pt-PT" sz="1800" dirty="0" smtClean="0"/>
              <a:t> </a:t>
            </a:r>
            <a:r>
              <a:rPr lang="en-GB" altLang="pt-PT" sz="900" dirty="0" smtClean="0"/>
              <a:t>a) </a:t>
            </a:r>
            <a:r>
              <a:rPr lang="en-GB" altLang="pt-PT" sz="1800" b="1" dirty="0" smtClean="0"/>
              <a:t>E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o </a:t>
            </a:r>
            <a:r>
              <a:rPr lang="en-GB" altLang="pt-PT" sz="1800" dirty="0" err="1"/>
              <a:t>residente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ainda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está</a:t>
            </a:r>
            <a:r>
              <a:rPr lang="en-GB" altLang="pt-PT" sz="1800" dirty="0" smtClean="0"/>
              <a:t> a </a:t>
            </a:r>
            <a:r>
              <a:rPr lang="en-GB" altLang="pt-PT" sz="1800" dirty="0" err="1" smtClean="0"/>
              <a:t>receber</a:t>
            </a:r>
            <a:r>
              <a:rPr lang="en-GB" altLang="pt-PT" sz="1800" dirty="0" smtClean="0"/>
              <a:t> </a:t>
            </a:r>
            <a:r>
              <a:rPr lang="en-GB" altLang="pt-PT" sz="1800" u="sng" dirty="0" err="1"/>
              <a:t>tratamento</a:t>
            </a:r>
            <a:r>
              <a:rPr lang="en-GB" altLang="pt-PT" sz="1800" dirty="0"/>
              <a:t> para </a:t>
            </a:r>
            <a:r>
              <a:rPr lang="en-GB" altLang="pt-PT" sz="1800" dirty="0" err="1" smtClean="0"/>
              <a:t>essa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infeção</a:t>
            </a:r>
            <a:r>
              <a:rPr lang="en-GB" altLang="pt-PT" sz="1800" dirty="0" smtClean="0"/>
              <a:t>, </a:t>
            </a:r>
            <a:r>
              <a:rPr lang="en-GB" altLang="pt-PT" sz="1800" dirty="0" err="1"/>
              <a:t>na</a:t>
            </a:r>
            <a:r>
              <a:rPr lang="en-GB" altLang="pt-PT" sz="1800" dirty="0"/>
              <a:t> data do </a:t>
            </a:r>
            <a:r>
              <a:rPr lang="pt-PT" altLang="pt-PT" sz="1800" dirty="0" smtClean="0"/>
              <a:t>inquérito </a:t>
            </a:r>
            <a:r>
              <a:rPr lang="pt-PT" altLang="pt-PT" sz="900" dirty="0" smtClean="0"/>
              <a:t>b)</a:t>
            </a:r>
            <a:endParaRPr lang="en-US" altLang="pt-PT" sz="900" dirty="0"/>
          </a:p>
          <a:p>
            <a:pPr marL="0" indent="0" algn="just" hangingPunct="1"/>
            <a:r>
              <a:rPr lang="en-GB" altLang="pt-PT" sz="2000" b="1" dirty="0">
                <a:solidFill>
                  <a:srgbClr val="C00000"/>
                </a:solidFill>
              </a:rPr>
              <a:t>E</a:t>
            </a:r>
            <a:endParaRPr lang="en-US" altLang="pt-PT" sz="2000" dirty="0">
              <a:solidFill>
                <a:srgbClr val="C00000"/>
              </a:solidFill>
            </a:endParaRPr>
          </a:p>
          <a:p>
            <a:pPr marL="0" indent="0" algn="just" eaLnBrk="1" hangingPunct="1"/>
            <a:r>
              <a:rPr lang="de-DE" altLang="pt-PT" sz="2000" dirty="0">
                <a:solidFill>
                  <a:srgbClr val="C00000"/>
                </a:solidFill>
              </a:rPr>
              <a:t>B. </a:t>
            </a:r>
            <a:r>
              <a:rPr lang="de-DE" altLang="pt-PT" sz="1800" dirty="0">
                <a:solidFill>
                  <a:srgbClr val="C00000"/>
                </a:solidFill>
              </a:rPr>
              <a:t>O início dos sintomas ocorreram:</a:t>
            </a:r>
            <a:endParaRPr lang="en-US" altLang="pt-PT" sz="1800" dirty="0">
              <a:solidFill>
                <a:srgbClr val="C00000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GB" altLang="pt-PT" sz="1800" u="sng" dirty="0" err="1"/>
              <a:t>mais</a:t>
            </a:r>
            <a:r>
              <a:rPr lang="en-GB" altLang="pt-PT" sz="1800" u="sng" dirty="0"/>
              <a:t> </a:t>
            </a:r>
            <a:r>
              <a:rPr lang="en-GB" altLang="pt-PT" sz="1800" u="sng" dirty="0" smtClean="0"/>
              <a:t>de 48 horas</a:t>
            </a:r>
            <a:r>
              <a:rPr lang="en-GB" altLang="pt-PT" sz="1800" dirty="0" smtClean="0"/>
              <a:t> (</a:t>
            </a:r>
            <a:r>
              <a:rPr lang="en-GB" altLang="pt-PT" sz="1800" dirty="0" err="1" smtClean="0"/>
              <a:t>ou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seja</a:t>
            </a:r>
            <a:r>
              <a:rPr lang="en-GB" altLang="pt-PT" sz="1800" dirty="0" smtClean="0"/>
              <a:t>, 3 </a:t>
            </a:r>
            <a:r>
              <a:rPr lang="en-GB" altLang="pt-PT" sz="1800" dirty="0" err="1" smtClean="0"/>
              <a:t>dias</a:t>
            </a:r>
            <a:r>
              <a:rPr lang="en-GB" altLang="pt-PT" sz="1800" dirty="0" smtClean="0"/>
              <a:t>) </a:t>
            </a:r>
            <a:r>
              <a:rPr lang="en-GB" altLang="pt-PT" sz="1800" dirty="0" err="1" smtClean="0"/>
              <a:t>após</a:t>
            </a:r>
            <a:r>
              <a:rPr lang="en-GB" altLang="pt-PT" sz="1800" dirty="0" smtClean="0"/>
              <a:t> o </a:t>
            </a:r>
            <a:r>
              <a:rPr lang="en-GB" altLang="pt-PT" sz="1800" dirty="0" err="1" smtClean="0"/>
              <a:t>residente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ter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sido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readmitido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na</a:t>
            </a:r>
            <a:r>
              <a:rPr lang="en-GB" altLang="pt-PT" sz="1800" dirty="0" smtClean="0"/>
              <a:t> UCCI </a:t>
            </a:r>
            <a:r>
              <a:rPr lang="en-GB" altLang="pt-PT" sz="1800" dirty="0" err="1" smtClean="0"/>
              <a:t>atual</a:t>
            </a:r>
            <a:r>
              <a:rPr lang="en-GB" altLang="pt-PT" sz="1800" dirty="0" smtClean="0"/>
              <a:t> </a:t>
            </a:r>
            <a:br>
              <a:rPr lang="en-GB" altLang="pt-PT" sz="1800" dirty="0" smtClean="0"/>
            </a:br>
            <a:r>
              <a:rPr lang="en-GB" altLang="pt-PT" sz="1600" b="1" dirty="0" smtClean="0"/>
              <a:t>OU</a:t>
            </a:r>
            <a:endParaRPr lang="en-US" altLang="pt-PT" sz="1600" dirty="0" smtClean="0"/>
          </a:p>
          <a:p>
            <a:pPr marL="0" indent="0" algn="just" eaLnBrk="1" hangingPunct="1">
              <a:buFont typeface="Wingdings" panose="05000000000000000000" pitchFamily="2" charset="2"/>
              <a:buChar char="§"/>
            </a:pPr>
            <a:r>
              <a:rPr lang="en-GB" altLang="pt-PT" sz="1800" u="sng" dirty="0" err="1" smtClean="0"/>
              <a:t>menos</a:t>
            </a:r>
            <a:r>
              <a:rPr lang="en-GB" altLang="pt-PT" sz="1800" u="sng" dirty="0" smtClean="0"/>
              <a:t> </a:t>
            </a:r>
            <a:r>
              <a:rPr lang="en-GB" altLang="pt-PT" sz="1800" u="sng" dirty="0"/>
              <a:t>de 48 horas</a:t>
            </a:r>
            <a:r>
              <a:rPr lang="en-GB" altLang="pt-PT" sz="1800" dirty="0"/>
              <a:t> </a:t>
            </a:r>
            <a:r>
              <a:rPr lang="en-GB" altLang="pt-PT" sz="1800" dirty="0" smtClean="0"/>
              <a:t>(</a:t>
            </a:r>
            <a:r>
              <a:rPr lang="en-GB" altLang="pt-PT" sz="1800" dirty="0" err="1"/>
              <a:t>i</a:t>
            </a:r>
            <a:r>
              <a:rPr lang="en-GB" altLang="pt-PT" sz="1800" dirty="0" err="1" smtClean="0"/>
              <a:t>sto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é, </a:t>
            </a:r>
            <a:r>
              <a:rPr lang="en-GB" altLang="pt-PT" sz="1800" dirty="0" err="1"/>
              <a:t>presente</a:t>
            </a:r>
            <a:r>
              <a:rPr lang="en-GB" altLang="pt-PT" sz="1800" dirty="0"/>
              <a:t> </a:t>
            </a:r>
            <a:r>
              <a:rPr lang="en-GB" altLang="pt-PT" sz="1800" dirty="0" err="1"/>
              <a:t>na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admissão</a:t>
            </a:r>
            <a:r>
              <a:rPr lang="en-GB" altLang="pt-PT" sz="1800" dirty="0"/>
              <a:t>, no </a:t>
            </a:r>
            <a:r>
              <a:rPr lang="en-GB" altLang="pt-PT" sz="1800" dirty="0" err="1"/>
              <a:t>dia</a:t>
            </a:r>
            <a:r>
              <a:rPr lang="en-GB" altLang="pt-PT" sz="1800" dirty="0"/>
              <a:t> da </a:t>
            </a:r>
            <a:r>
              <a:rPr lang="en-GB" altLang="pt-PT" sz="1800" dirty="0" err="1"/>
              <a:t>admissão</a:t>
            </a:r>
            <a:r>
              <a:rPr lang="en-GB" altLang="pt-PT" sz="1800" dirty="0"/>
              <a:t>, </a:t>
            </a:r>
            <a:r>
              <a:rPr lang="en-GB" altLang="pt-PT" sz="1800" dirty="0" err="1"/>
              <a:t>ou</a:t>
            </a:r>
            <a:r>
              <a:rPr lang="en-GB" altLang="pt-PT" sz="1800" dirty="0"/>
              <a:t> no </a:t>
            </a:r>
            <a:r>
              <a:rPr lang="en-GB" altLang="pt-PT" sz="1800" dirty="0" err="1"/>
              <a:t>dia</a:t>
            </a:r>
            <a:r>
              <a:rPr lang="en-GB" altLang="pt-PT" sz="1800" dirty="0"/>
              <a:t> 2) </a:t>
            </a:r>
            <a:r>
              <a:rPr lang="en-GB" altLang="pt-PT" sz="1800" dirty="0" err="1"/>
              <a:t>após</a:t>
            </a:r>
            <a:r>
              <a:rPr lang="en-GB" altLang="pt-PT" sz="1800" dirty="0"/>
              <a:t> o </a:t>
            </a:r>
            <a:r>
              <a:rPr lang="en-GB" altLang="pt-PT" sz="1800" dirty="0" err="1"/>
              <a:t>residente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ter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sido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readmitido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na</a:t>
            </a:r>
            <a:r>
              <a:rPr lang="en-GB" altLang="pt-PT" sz="1800" dirty="0"/>
              <a:t> UCCI </a:t>
            </a:r>
            <a:r>
              <a:rPr lang="en-GB" altLang="pt-PT" sz="1800" dirty="0" err="1" smtClean="0"/>
              <a:t>atual</a:t>
            </a:r>
            <a:r>
              <a:rPr lang="en-GB" altLang="pt-PT" sz="1800" dirty="0" smtClean="0"/>
              <a:t>, </a:t>
            </a:r>
            <a:r>
              <a:rPr lang="en-GB" altLang="pt-PT" sz="1800" dirty="0" err="1" smtClean="0"/>
              <a:t>proveniente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de </a:t>
            </a:r>
            <a:r>
              <a:rPr lang="en-GB" altLang="pt-PT" sz="1800" dirty="0" err="1"/>
              <a:t>outra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unidade</a:t>
            </a:r>
            <a:r>
              <a:rPr lang="en-GB" altLang="pt-PT" sz="1800" dirty="0"/>
              <a:t> de </a:t>
            </a:r>
            <a:r>
              <a:rPr lang="en-GB" altLang="pt-PT" sz="1800" dirty="0" err="1"/>
              <a:t>saúde</a:t>
            </a:r>
            <a:r>
              <a:rPr lang="en-GB" altLang="pt-PT" sz="1800" dirty="0"/>
              <a:t> (</a:t>
            </a:r>
            <a:r>
              <a:rPr lang="en-GB" altLang="pt-PT" sz="1800" dirty="0" err="1"/>
              <a:t>por</a:t>
            </a:r>
            <a:r>
              <a:rPr lang="en-GB" altLang="pt-PT" sz="1800" dirty="0"/>
              <a:t> </a:t>
            </a:r>
            <a:r>
              <a:rPr lang="en-GB" altLang="pt-PT" sz="1800" dirty="0" err="1"/>
              <a:t>exemplo</a:t>
            </a:r>
            <a:r>
              <a:rPr lang="en-GB" altLang="pt-PT" sz="1800" dirty="0"/>
              <a:t>, UCCI </a:t>
            </a:r>
            <a:r>
              <a:rPr lang="en-GB" altLang="pt-PT" sz="1800" dirty="0" err="1"/>
              <a:t>ou</a:t>
            </a:r>
            <a:r>
              <a:rPr lang="en-GB" altLang="pt-PT" sz="1800" dirty="0"/>
              <a:t> hospital)</a:t>
            </a:r>
            <a:endParaRPr lang="en-US" altLang="pt-PT" sz="1800" dirty="0"/>
          </a:p>
          <a:p>
            <a:pPr marL="0" indent="0" algn="just" eaLnBrk="1" hangingPunct="1"/>
            <a:endParaRPr lang="en-US" altLang="pt-PT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 dirty="0">
                <a:solidFill>
                  <a:srgbClr val="898989"/>
                </a:solidFill>
                <a:latin typeface="Arial" panose="020B0604020202020204" pitchFamily="34" charset="0"/>
              </a:rPr>
              <a:t>16</a:t>
            </a:r>
          </a:p>
        </p:txBody>
      </p:sp>
      <p:sp>
        <p:nvSpPr>
          <p:cNvPr id="2" name="Left Brace 1"/>
          <p:cNvSpPr/>
          <p:nvPr/>
        </p:nvSpPr>
        <p:spPr bwMode="auto">
          <a:xfrm>
            <a:off x="35173" y="1052513"/>
            <a:ext cx="288678" cy="2304479"/>
          </a:xfrm>
          <a:prstGeom prst="leftBrace">
            <a:avLst/>
          </a:prstGeom>
          <a:solidFill>
            <a:schemeClr val="bg1">
              <a:lumMod val="85000"/>
            </a:schemeClr>
          </a:solidFill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Left Brace 5"/>
          <p:cNvSpPr/>
          <p:nvPr/>
        </p:nvSpPr>
        <p:spPr bwMode="auto">
          <a:xfrm>
            <a:off x="35173" y="4004729"/>
            <a:ext cx="288678" cy="2304479"/>
          </a:xfrm>
          <a:prstGeom prst="leftBrace">
            <a:avLst/>
          </a:prstGeom>
          <a:solidFill>
            <a:schemeClr val="bg1">
              <a:lumMod val="85000"/>
            </a:schemeClr>
          </a:solidFill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7"/>
          <p:cNvSpPr txBox="1">
            <a:spLocks noChangeArrowheads="1"/>
          </p:cNvSpPr>
          <p:nvPr/>
        </p:nvSpPr>
        <p:spPr bwMode="auto">
          <a:xfrm>
            <a:off x="473075" y="1117600"/>
            <a:ext cx="8461375" cy="497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marL="457200" indent="-457200" algn="just" eaLnBrk="1" hangingPunct="1">
              <a:buAutoNum type="alphaUcPeriod"/>
            </a:pPr>
            <a:r>
              <a:rPr lang="de-DE" altLang="pt-PT" sz="2000" dirty="0" smtClean="0">
                <a:solidFill>
                  <a:srgbClr val="C00000"/>
                </a:solidFill>
              </a:rPr>
              <a:t>Sinais </a:t>
            </a:r>
            <a:r>
              <a:rPr lang="de-DE" altLang="pt-PT" sz="2000" dirty="0">
                <a:solidFill>
                  <a:srgbClr val="C00000"/>
                </a:solidFill>
              </a:rPr>
              <a:t>e sintomas da infeção</a:t>
            </a:r>
            <a:r>
              <a:rPr lang="de-DE" altLang="pt-PT" sz="2000" dirty="0" smtClean="0">
                <a:solidFill>
                  <a:srgbClr val="C00000"/>
                </a:solidFill>
              </a:rPr>
              <a:t>:</a:t>
            </a:r>
          </a:p>
          <a:p>
            <a:pPr algn="just" eaLnBrk="1" hangingPunct="1"/>
            <a:r>
              <a:rPr lang="de-DE" altLang="pt-PT" sz="2000" dirty="0"/>
              <a:t>E</a:t>
            </a:r>
            <a:endParaRPr lang="en-US" altLang="pt-PT" sz="2000" dirty="0"/>
          </a:p>
          <a:p>
            <a:pPr marL="0" indent="0" algn="just" eaLnBrk="1" hangingPunct="1"/>
            <a:r>
              <a:rPr lang="de-DE" altLang="pt-PT" sz="2000" dirty="0" smtClean="0">
                <a:solidFill>
                  <a:srgbClr val="C00000"/>
                </a:solidFill>
              </a:rPr>
              <a:t>B</a:t>
            </a:r>
            <a:r>
              <a:rPr lang="de-DE" altLang="pt-PT" sz="2000" dirty="0">
                <a:solidFill>
                  <a:srgbClr val="C00000"/>
                </a:solidFill>
              </a:rPr>
              <a:t>. O início dos sintomas ocorreram</a:t>
            </a:r>
            <a:r>
              <a:rPr lang="de-DE" altLang="pt-PT" sz="2000" dirty="0" smtClean="0">
                <a:solidFill>
                  <a:srgbClr val="C00000"/>
                </a:solidFill>
              </a:rPr>
              <a:t>:</a:t>
            </a:r>
          </a:p>
          <a:p>
            <a:pPr marL="0" indent="0" algn="just" eaLnBrk="1" hangingPunct="1"/>
            <a:r>
              <a:rPr lang="de-DE" altLang="pt-PT" sz="2000" dirty="0" smtClean="0">
                <a:solidFill>
                  <a:srgbClr val="C00000"/>
                </a:solidFill>
              </a:rPr>
              <a:t>......</a:t>
            </a:r>
          </a:p>
          <a:p>
            <a:pPr marL="0" indent="0" algn="just" eaLnBrk="1" hangingPunct="1"/>
            <a:r>
              <a:rPr lang="de-DE" altLang="pt-PT" sz="2000" dirty="0" smtClean="0">
                <a:solidFill>
                  <a:srgbClr val="C00000"/>
                </a:solidFill>
              </a:rPr>
              <a:t>OU</a:t>
            </a:r>
            <a:endParaRPr lang="en-US" altLang="pt-PT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PT" altLang="pt-PT" sz="1600" dirty="0" smtClean="0"/>
              <a:t>Infeções </a:t>
            </a:r>
            <a:r>
              <a:rPr lang="pt-PT" altLang="pt-PT" sz="1600" dirty="0"/>
              <a:t>do local cirúrgico profundas e órgãos/espaço ocorrendo com menos de </a:t>
            </a:r>
            <a:r>
              <a:rPr lang="pt-PT" altLang="pt-PT" sz="1600" dirty="0">
                <a:solidFill>
                  <a:srgbClr val="C00000"/>
                </a:solidFill>
              </a:rPr>
              <a:t>90 dias </a:t>
            </a:r>
            <a:r>
              <a:rPr lang="pt-PT" altLang="pt-PT" sz="1600" dirty="0"/>
              <a:t>após a cirurgia de implante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PT" altLang="pt-PT" sz="1600" dirty="0"/>
              <a:t>Outras infeções do local cirúrgico ocorrendo com </a:t>
            </a:r>
            <a:r>
              <a:rPr lang="pt-PT" altLang="pt-PT" sz="1600" dirty="0">
                <a:solidFill>
                  <a:srgbClr val="C00000"/>
                </a:solidFill>
              </a:rPr>
              <a:t>menos de 30 dias </a:t>
            </a:r>
            <a:r>
              <a:rPr lang="pt-PT" altLang="pt-PT" sz="1600" dirty="0"/>
              <a:t>após uma operação sem implante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PT" altLang="pt-PT" sz="1600" dirty="0"/>
              <a:t>Infeções por </a:t>
            </a:r>
            <a:r>
              <a:rPr lang="pt-PT" altLang="pt-PT" sz="1600" i="1" dirty="0">
                <a:solidFill>
                  <a:srgbClr val="C00000"/>
                </a:solidFill>
              </a:rPr>
              <a:t>C. </a:t>
            </a:r>
            <a:r>
              <a:rPr lang="pt-PT" altLang="pt-PT" sz="1600" i="1" dirty="0" err="1">
                <a:solidFill>
                  <a:srgbClr val="C00000"/>
                </a:solidFill>
              </a:rPr>
              <a:t>difficile</a:t>
            </a:r>
            <a:r>
              <a:rPr lang="pt-PT" altLang="pt-PT" sz="1600" i="1" dirty="0">
                <a:solidFill>
                  <a:srgbClr val="C00000"/>
                </a:solidFill>
              </a:rPr>
              <a:t> </a:t>
            </a:r>
            <a:r>
              <a:rPr lang="pt-PT" altLang="pt-PT" sz="1600" dirty="0"/>
              <a:t>que ocorrem menos de 28 dias após a alta de um estabelecimento de saúde (por exemplo, UCCI ou hospital).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pt-PT" altLang="pt-PT" sz="1600" b="1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pt-PT" altLang="pt-PT" sz="1600" b="1" dirty="0"/>
              <a:t>Notas: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pt-PT" altLang="pt-PT" sz="1600" dirty="0"/>
              <a:t>Os sintomas crónicos, como tosse ou urgência urinária, geralmente não estão associados com infeção</a:t>
            </a:r>
            <a:r>
              <a:rPr lang="pt-PT" altLang="pt-PT" sz="1600" b="1" dirty="0"/>
              <a:t>. Causas não infeciosas devem ser sempre consideradas antes que um diagnóstico de infeção seja feito</a:t>
            </a:r>
            <a:r>
              <a:rPr lang="pt-PT" altLang="pt-PT" sz="1600" dirty="0"/>
              <a:t>. Uma mudança no status do residente é uma indicação importante de que uma infeção pode estar em desenvolvimento.</a:t>
            </a:r>
            <a:endParaRPr lang="en-GB" altLang="pt-PT" sz="1600" dirty="0"/>
          </a:p>
        </p:txBody>
      </p:sp>
      <p:sp>
        <p:nvSpPr>
          <p:cNvPr id="184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/>
              <a:t>O QUE É UMA INFEÇÃO ASSOCIADA AOS CUIDADOS DE SAÚDE (HAI) PARA O HALT-3?</a:t>
            </a:r>
            <a:endParaRPr lang="en-US" altLang="pt-PT" dirty="0"/>
          </a:p>
        </p:txBody>
      </p:sp>
    </p:spTree>
    <p:extLst>
      <p:ext uri="{BB962C8B-B14F-4D97-AF65-F5344CB8AC3E}">
        <p14:creationId xmlns:p14="http://schemas.microsoft.com/office/powerpoint/2010/main" val="251636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822325"/>
          </a:xfrm>
        </p:spPr>
        <p:txBody>
          <a:bodyPr/>
          <a:lstStyle/>
          <a:p>
            <a:pPr eaLnBrk="1" hangingPunct="1"/>
            <a:r>
              <a:rPr lang="pt-PT" altLang="pt-PT" dirty="0"/>
              <a:t>O QUE É UMA INFEÇÃO ASSOCIADA AOS CUIDADOS DE SAÚDE (HAI) PARA O HALT-3?</a:t>
            </a:r>
            <a:endParaRPr lang="en-US" altLang="pt-PT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23850" y="1196975"/>
            <a:ext cx="8526463" cy="5018088"/>
          </a:xfrm>
        </p:spPr>
        <p:txBody>
          <a:bodyPr/>
          <a:lstStyle/>
          <a:p>
            <a:pPr marL="0" indent="0" hangingPunct="1"/>
            <a:r>
              <a:rPr lang="en-GB" altLang="pt-PT" b="1" dirty="0" err="1"/>
              <a:t>Notas</a:t>
            </a:r>
            <a:r>
              <a:rPr lang="en-GB" altLang="pt-PT" b="1" dirty="0"/>
              <a:t>:</a:t>
            </a:r>
            <a:endParaRPr lang="en-US" altLang="pt-PT" dirty="0"/>
          </a:p>
          <a:p>
            <a:pPr marL="457200" indent="-457200" algn="just" hangingPunct="1">
              <a:buAutoNum type="alphaLcPeriod"/>
            </a:pPr>
            <a:r>
              <a:rPr lang="en-GB" altLang="pt-PT" sz="1800" dirty="0" err="1" smtClean="0"/>
              <a:t>Sintomas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crónicos</a:t>
            </a:r>
            <a:r>
              <a:rPr lang="en-GB" altLang="pt-PT" sz="1800" dirty="0"/>
              <a:t>, </a:t>
            </a:r>
            <a:r>
              <a:rPr lang="en-GB" altLang="pt-PT" sz="1800" dirty="0" err="1"/>
              <a:t>como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tosse</a:t>
            </a:r>
            <a:r>
              <a:rPr lang="en-GB" altLang="pt-PT" sz="1800" dirty="0"/>
              <a:t> </a:t>
            </a:r>
            <a:r>
              <a:rPr lang="en-GB" altLang="pt-PT" sz="1800" dirty="0" err="1"/>
              <a:t>ou</a:t>
            </a:r>
            <a:r>
              <a:rPr lang="en-GB" altLang="pt-PT" sz="1800" dirty="0"/>
              <a:t> </a:t>
            </a:r>
            <a:r>
              <a:rPr lang="en-GB" altLang="pt-PT" sz="1800" dirty="0" err="1"/>
              <a:t>urgência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miccional</a:t>
            </a:r>
            <a:r>
              <a:rPr lang="en-GB" altLang="pt-PT" sz="1800" dirty="0" smtClean="0"/>
              <a:t>, </a:t>
            </a:r>
            <a:r>
              <a:rPr lang="en-GB" altLang="pt-PT" sz="1800" dirty="0" err="1"/>
              <a:t>geralmente</a:t>
            </a:r>
            <a:r>
              <a:rPr lang="en-GB" altLang="pt-PT" sz="1800" dirty="0"/>
              <a:t> </a:t>
            </a:r>
            <a:r>
              <a:rPr lang="en-GB" altLang="pt-PT" sz="1800" dirty="0" err="1"/>
              <a:t>não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estão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associados</a:t>
            </a:r>
            <a:r>
              <a:rPr lang="en-GB" altLang="pt-PT" sz="1800" dirty="0"/>
              <a:t> com a </a:t>
            </a:r>
            <a:r>
              <a:rPr lang="en-GB" altLang="pt-PT" sz="1800" dirty="0" err="1"/>
              <a:t>infeção</a:t>
            </a:r>
            <a:r>
              <a:rPr lang="en-GB" altLang="pt-PT" sz="1800" dirty="0"/>
              <a:t>. </a:t>
            </a:r>
            <a:r>
              <a:rPr lang="en-GB" altLang="pt-PT" sz="1800" dirty="0" smtClean="0"/>
              <a:t>As </a:t>
            </a:r>
            <a:r>
              <a:rPr lang="en-GB" altLang="pt-PT" sz="1800" dirty="0" err="1" smtClean="0"/>
              <a:t>causas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não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infeciosas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devem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ser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sempre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consideradas</a:t>
            </a:r>
            <a:r>
              <a:rPr lang="en-GB" altLang="pt-PT" sz="1800" dirty="0" smtClean="0"/>
              <a:t> antes de </a:t>
            </a:r>
            <a:r>
              <a:rPr lang="en-GB" altLang="pt-PT" sz="1800" dirty="0" err="1" smtClean="0"/>
              <a:t>ser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feito</a:t>
            </a:r>
            <a:r>
              <a:rPr lang="en-GB" altLang="pt-PT" sz="1800" dirty="0" smtClean="0"/>
              <a:t> o </a:t>
            </a:r>
            <a:r>
              <a:rPr lang="en-GB" altLang="pt-PT" sz="1800" dirty="0" err="1" smtClean="0"/>
              <a:t>diagnóstico</a:t>
            </a:r>
            <a:r>
              <a:rPr lang="en-GB" altLang="pt-PT" sz="1800" dirty="0" smtClean="0"/>
              <a:t> da </a:t>
            </a:r>
            <a:r>
              <a:rPr lang="en-GB" altLang="pt-PT" sz="1800" dirty="0" err="1" smtClean="0"/>
              <a:t>infeção</a:t>
            </a:r>
            <a:r>
              <a:rPr lang="en-GB" altLang="pt-PT" sz="1800" dirty="0" smtClean="0"/>
              <a:t>. </a:t>
            </a:r>
            <a:r>
              <a:rPr lang="en-GB" altLang="pt-PT" sz="1800" dirty="0"/>
              <a:t>A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mudança</a:t>
            </a:r>
            <a:r>
              <a:rPr lang="en-GB" altLang="pt-PT" sz="1800" dirty="0"/>
              <a:t> no </a:t>
            </a:r>
            <a:r>
              <a:rPr lang="en-GB" altLang="pt-PT" sz="1800" i="1" dirty="0" smtClean="0"/>
              <a:t>status</a:t>
            </a:r>
            <a:r>
              <a:rPr lang="en-GB" altLang="pt-PT" sz="1800" dirty="0" smtClean="0"/>
              <a:t> do </a:t>
            </a:r>
            <a:r>
              <a:rPr lang="en-GB" altLang="pt-PT" sz="1800" dirty="0" err="1"/>
              <a:t>residente</a:t>
            </a:r>
            <a:r>
              <a:rPr lang="en-GB" altLang="pt-PT" sz="1800" dirty="0"/>
              <a:t> é </a:t>
            </a:r>
            <a:r>
              <a:rPr lang="en-GB" altLang="pt-PT" sz="1800" dirty="0" err="1"/>
              <a:t>uma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indicação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importante</a:t>
            </a:r>
            <a:r>
              <a:rPr lang="en-GB" altLang="pt-PT" sz="1800" dirty="0"/>
              <a:t> de que </a:t>
            </a:r>
            <a:r>
              <a:rPr lang="en-GB" altLang="pt-PT" sz="1800" dirty="0" err="1"/>
              <a:t>uma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infeção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está</a:t>
            </a:r>
            <a:r>
              <a:rPr lang="en-GB" altLang="pt-PT" sz="1800" dirty="0"/>
              <a:t> </a:t>
            </a:r>
            <a:r>
              <a:rPr lang="en-GB" altLang="pt-PT" sz="1800" dirty="0" err="1"/>
              <a:t>em</a:t>
            </a:r>
            <a:r>
              <a:rPr lang="en-GB" altLang="pt-PT" sz="1800" dirty="0"/>
              <a:t> </a:t>
            </a:r>
            <a:r>
              <a:rPr lang="en-GB" altLang="pt-PT" sz="1800" dirty="0" err="1"/>
              <a:t>desenvolvimento</a:t>
            </a:r>
            <a:r>
              <a:rPr lang="en-GB" altLang="pt-PT" sz="1800" dirty="0"/>
              <a:t>. </a:t>
            </a:r>
            <a:endParaRPr lang="en-GB" altLang="pt-PT" sz="1800" dirty="0" smtClean="0"/>
          </a:p>
          <a:p>
            <a:pPr marL="457200" indent="-457200" algn="just" hangingPunct="1">
              <a:buAutoNum type="alphaLcPeriod"/>
            </a:pPr>
            <a:endParaRPr lang="en-US" altLang="pt-PT" sz="1800" dirty="0"/>
          </a:p>
          <a:p>
            <a:pPr marL="457200" indent="-457200" algn="just" hangingPunct="1">
              <a:buAutoNum type="alphaLcPeriod"/>
            </a:pPr>
            <a:r>
              <a:rPr lang="pt-PT" sz="1800" dirty="0" smtClean="0"/>
              <a:t>Se estes </a:t>
            </a:r>
            <a:r>
              <a:rPr lang="pt-PT" sz="1800" dirty="0"/>
              <a:t>sinais </a:t>
            </a:r>
            <a:r>
              <a:rPr lang="pt-PT" sz="1800" dirty="0" smtClean="0"/>
              <a:t>/ </a:t>
            </a:r>
            <a:r>
              <a:rPr lang="pt-PT" sz="1800" dirty="0"/>
              <a:t>sintomas </a:t>
            </a:r>
            <a:r>
              <a:rPr lang="pt-PT" sz="1800" dirty="0" smtClean="0"/>
              <a:t>coincidem com a definição de caso para uma HAI, esta deve </a:t>
            </a:r>
            <a:r>
              <a:rPr lang="pt-PT" sz="1800" dirty="0"/>
              <a:t>ser </a:t>
            </a:r>
            <a:r>
              <a:rPr lang="pt-PT" sz="1800" dirty="0" smtClean="0"/>
              <a:t>registada </a:t>
            </a:r>
            <a:r>
              <a:rPr lang="pt-PT" sz="1800" dirty="0"/>
              <a:t>no formulário do </a:t>
            </a:r>
            <a:r>
              <a:rPr lang="pt-PT" sz="1800" dirty="0" smtClean="0"/>
              <a:t>residente. Os colectores de dados devem investigar os sinais e sintomas nas duas semanas anteriores, por </a:t>
            </a:r>
            <a:r>
              <a:rPr lang="pt-PT" sz="1800" dirty="0"/>
              <a:t>exemplo, a partir de registos de pacientes ou </a:t>
            </a:r>
            <a:r>
              <a:rPr lang="pt-PT" sz="1800" dirty="0" smtClean="0"/>
              <a:t>consultando </a:t>
            </a:r>
            <a:r>
              <a:rPr lang="pt-PT" sz="1800" dirty="0"/>
              <a:t>o médico do residente, se possível.</a:t>
            </a:r>
            <a:endParaRPr lang="en-US" altLang="pt-PT" sz="1800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 dirty="0"/>
              <a:t>EXEMPLO: </a:t>
            </a:r>
            <a:r>
              <a:rPr lang="fr-BE" altLang="pt-PT" dirty="0" err="1"/>
              <a:t>Infeção</a:t>
            </a:r>
            <a:r>
              <a:rPr lang="fr-BE" altLang="pt-PT" dirty="0"/>
              <a:t> do </a:t>
            </a:r>
            <a:r>
              <a:rPr lang="fr-BE" altLang="pt-PT" dirty="0" err="1"/>
              <a:t>Trato</a:t>
            </a:r>
            <a:r>
              <a:rPr lang="fr-BE" altLang="pt-PT" dirty="0"/>
              <a:t> </a:t>
            </a:r>
            <a:r>
              <a:rPr lang="fr-BE" altLang="pt-PT" dirty="0" err="1"/>
              <a:t>Urinário</a:t>
            </a:r>
            <a:endParaRPr lang="en-US" alt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251520" y="1844824"/>
            <a:ext cx="1440160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Residente </a:t>
            </a:r>
            <a:r>
              <a:rPr lang="pt-PT" u="sng" dirty="0" smtClean="0"/>
              <a:t>sem</a:t>
            </a:r>
            <a:r>
              <a:rPr lang="pt-PT" dirty="0" smtClean="0"/>
              <a:t> cateter urinário</a:t>
            </a:r>
            <a:endParaRPr lang="pt-PT" dirty="0"/>
          </a:p>
        </p:txBody>
      </p:sp>
      <p:cxnSp>
        <p:nvCxnSpPr>
          <p:cNvPr id="11" name="AutoShape 9"/>
          <p:cNvCxnSpPr>
            <a:cxnSpLocks noChangeShapeType="1"/>
          </p:cNvCxnSpPr>
          <p:nvPr/>
        </p:nvCxnSpPr>
        <p:spPr bwMode="auto">
          <a:xfrm>
            <a:off x="4662488" y="6516688"/>
            <a:ext cx="0" cy="346075"/>
          </a:xfrm>
          <a:prstGeom prst="straightConnector1">
            <a:avLst/>
          </a:prstGeom>
          <a:noFill/>
          <a:ln w="25400" cap="flat" cmpd="sng" algn="ctr">
            <a:solidFill>
              <a:srgbClr val="9BBB59"/>
            </a:solidFill>
            <a:prstDash val="solid"/>
            <a:headEnd type="triangle" w="med" len="med"/>
            <a:tailEnd type="triangl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4824536" cy="489654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88" y="2667000"/>
            <a:ext cx="6956176" cy="177011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24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75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75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340768"/>
            <a:ext cx="8230353" cy="4293716"/>
          </a:xfrm>
          <a:solidFill>
            <a:srgbClr val="FFFFFF"/>
          </a:solidFill>
        </p:spPr>
        <p:txBody>
          <a:bodyPr/>
          <a:lstStyle/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pt-PT" dirty="0" err="1">
                <a:ea typeface="ＭＳ Ｐゴシック" panose="020B0600070205080204" pitchFamily="34" charset="-128"/>
              </a:rPr>
              <a:t>Definir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os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conceitos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>
                <a:ea typeface="ＭＳ Ｐゴシック" panose="020B0600070205080204" pitchFamily="34" charset="-128"/>
              </a:rPr>
              <a:t>vigilância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pt-PT" dirty="0" err="1">
                <a:ea typeface="ＭＳ Ｐゴシック" panose="020B0600070205080204" pitchFamily="34" charset="-128"/>
              </a:rPr>
              <a:t>Descrever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tipos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>
                <a:ea typeface="ＭＳ Ｐゴシック" panose="020B0600070205080204" pitchFamily="34" charset="-128"/>
              </a:rPr>
              <a:t>vigilância</a:t>
            </a:r>
            <a:r>
              <a:rPr lang="en-GB" altLang="pt-PT" dirty="0">
                <a:ea typeface="ＭＳ Ｐゴシック" panose="020B0600070205080204" pitchFamily="34" charset="-128"/>
              </a:rPr>
              <a:t>: </a:t>
            </a:r>
            <a:r>
              <a:rPr lang="en-GB" altLang="pt-PT" dirty="0" err="1">
                <a:ea typeface="ＭＳ Ｐゴシック" panose="020B0600070205080204" pitchFamily="34" charset="-128"/>
              </a:rPr>
              <a:t>prevalência</a:t>
            </a:r>
            <a:r>
              <a:rPr lang="en-GB" altLang="pt-PT" dirty="0">
                <a:ea typeface="ＭＳ Ｐゴシック" panose="020B0600070205080204" pitchFamily="34" charset="-128"/>
              </a:rPr>
              <a:t> e </a:t>
            </a:r>
            <a:r>
              <a:rPr lang="en-GB" altLang="pt-PT" dirty="0" err="1">
                <a:ea typeface="ＭＳ Ｐゴシック" panose="020B0600070205080204" pitchFamily="34" charset="-128"/>
              </a:rPr>
              <a:t>incidência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pt-PT" dirty="0" err="1">
                <a:ea typeface="ＭＳ Ｐゴシック" panose="020B0600070205080204" pitchFamily="34" charset="-128"/>
              </a:rPr>
              <a:t>Distinguir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colonização</a:t>
            </a:r>
            <a:r>
              <a:rPr lang="en-GB" altLang="pt-PT" dirty="0">
                <a:ea typeface="ＭＳ Ｐゴシック" panose="020B0600070205080204" pitchFamily="34" charset="-128"/>
              </a:rPr>
              <a:t> e </a:t>
            </a:r>
            <a:r>
              <a:rPr lang="en-GB" altLang="pt-PT" dirty="0" err="1">
                <a:ea typeface="ＭＳ Ｐゴシック" panose="020B0600070205080204" pitchFamily="34" charset="-128"/>
              </a:rPr>
              <a:t>infeção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pt-PT" dirty="0" err="1">
                <a:ea typeface="ＭＳ Ｐゴシック" panose="020B0600070205080204" pitchFamily="34" charset="-128"/>
              </a:rPr>
              <a:t>Definir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infeções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associadas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aos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cuidados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>
                <a:ea typeface="ＭＳ Ｐゴシック" panose="020B0600070205080204" pitchFamily="34" charset="-128"/>
              </a:rPr>
              <a:t>saúde</a:t>
            </a:r>
            <a:r>
              <a:rPr lang="en-GB" altLang="pt-PT" dirty="0">
                <a:ea typeface="ＭＳ Ｐゴシック" panose="020B0600070205080204" pitchFamily="34" charset="-128"/>
              </a:rPr>
              <a:t> (HAI)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IE" altLang="pt-PT" dirty="0" err="1">
                <a:ea typeface="ＭＳ Ｐゴシック" panose="020B0600070205080204" pitchFamily="34" charset="-128"/>
              </a:rPr>
              <a:t>Delinear</a:t>
            </a:r>
            <a:r>
              <a:rPr lang="en-IE" altLang="pt-PT" dirty="0">
                <a:ea typeface="ＭＳ Ｐゴシック" panose="020B0600070205080204" pitchFamily="34" charset="-128"/>
              </a:rPr>
              <a:t> o </a:t>
            </a:r>
            <a:r>
              <a:rPr lang="en-IE" altLang="pt-PT" dirty="0" err="1">
                <a:ea typeface="ＭＳ Ｐゴシック" panose="020B0600070205080204" pitchFamily="34" charset="-128"/>
              </a:rPr>
              <a:t>Inquérito</a:t>
            </a:r>
            <a:r>
              <a:rPr lang="en-IE" altLang="pt-PT" dirty="0">
                <a:ea typeface="ＭＳ Ｐゴシック" panose="020B0600070205080204" pitchFamily="34" charset="-128"/>
              </a:rPr>
              <a:t> de </a:t>
            </a:r>
            <a:r>
              <a:rPr lang="en-IE" altLang="pt-PT" dirty="0" err="1">
                <a:ea typeface="ＭＳ Ｐゴシック" panose="020B0600070205080204" pitchFamily="34" charset="-128"/>
              </a:rPr>
              <a:t>Prevalência</a:t>
            </a:r>
            <a:r>
              <a:rPr lang="en-IE" altLang="pt-PT" dirty="0">
                <a:ea typeface="ＭＳ Ｐゴシック" panose="020B0600070205080204" pitchFamily="34" charset="-128"/>
              </a:rPr>
              <a:t> de Ponto IPP/PPS HALT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pt-PT" dirty="0" err="1">
                <a:ea typeface="ＭＳ Ｐゴシック" panose="020B0600070205080204" pitchFamily="34" charset="-128"/>
              </a:rPr>
              <a:t>Fornecer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resultados</a:t>
            </a:r>
            <a:r>
              <a:rPr lang="en-GB" altLang="pt-PT" dirty="0">
                <a:ea typeface="ＭＳ Ｐゴシック" panose="020B0600070205080204" pitchFamily="34" charset="-128"/>
              </a:rPr>
              <a:t> do </a:t>
            </a:r>
            <a:r>
              <a:rPr lang="en-GB" altLang="pt-PT" dirty="0" err="1">
                <a:ea typeface="ＭＳ Ｐゴシック" panose="020B0600070205080204" pitchFamily="34" charset="-128"/>
              </a:rPr>
              <a:t>projeto</a:t>
            </a:r>
            <a:r>
              <a:rPr lang="en-GB" altLang="pt-PT" dirty="0">
                <a:ea typeface="ＭＳ Ｐゴシック" panose="020B0600070205080204" pitchFamily="34" charset="-128"/>
              </a:rPr>
              <a:t> HALT 2013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pt-PT" dirty="0" err="1">
                <a:ea typeface="ＭＳ Ｐゴシック" panose="020B0600070205080204" pitchFamily="34" charset="-128"/>
              </a:rPr>
              <a:t>Delinear</a:t>
            </a:r>
            <a:r>
              <a:rPr lang="en-GB" altLang="pt-PT" dirty="0">
                <a:ea typeface="ＭＳ Ｐゴシック" panose="020B0600070205080204" pitchFamily="34" charset="-128"/>
              </a:rPr>
              <a:t> as </a:t>
            </a:r>
            <a:r>
              <a:rPr lang="en-GB" altLang="pt-PT" dirty="0" err="1">
                <a:ea typeface="ＭＳ Ｐゴシック" panose="020B0600070205080204" pitchFamily="34" charset="-128"/>
              </a:rPr>
              <a:t>lições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aprendidas</a:t>
            </a:r>
            <a:r>
              <a:rPr lang="en-GB" altLang="pt-PT" dirty="0">
                <a:ea typeface="ＭＳ Ｐゴシック" panose="020B0600070205080204" pitchFamily="34" charset="-128"/>
              </a:rPr>
              <a:t> com HALT 2010</a:t>
            </a:r>
          </a:p>
        </p:txBody>
      </p:sp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323850" y="332656"/>
            <a:ext cx="8229600" cy="586050"/>
          </a:xfrm>
        </p:spPr>
        <p:txBody>
          <a:bodyPr/>
          <a:lstStyle/>
          <a:p>
            <a:pPr eaLnBrk="1" hangingPunct="1"/>
            <a:r>
              <a:rPr lang="fr-BE" altLang="pt-PT" dirty="0"/>
              <a:t>OBJETIVOS</a:t>
            </a:r>
            <a:endParaRPr lang="en-US" alt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 dirty="0"/>
              <a:t>EXEMPLO: </a:t>
            </a:r>
            <a:r>
              <a:rPr lang="fr-BE" altLang="pt-PT" dirty="0" err="1"/>
              <a:t>Infeção</a:t>
            </a:r>
            <a:r>
              <a:rPr lang="fr-BE" altLang="pt-PT" dirty="0"/>
              <a:t> do </a:t>
            </a:r>
            <a:r>
              <a:rPr lang="fr-BE" altLang="pt-PT" dirty="0" err="1"/>
              <a:t>Trato</a:t>
            </a:r>
            <a:r>
              <a:rPr lang="fr-BE" altLang="pt-PT" dirty="0"/>
              <a:t> </a:t>
            </a:r>
            <a:r>
              <a:rPr lang="fr-BE" altLang="pt-PT" dirty="0" err="1"/>
              <a:t>Urinário</a:t>
            </a:r>
            <a:endParaRPr lang="en-US" alt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251520" y="1844824"/>
            <a:ext cx="1440160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Residente </a:t>
            </a:r>
            <a:r>
              <a:rPr lang="pt-PT" u="sng" dirty="0" smtClean="0"/>
              <a:t>com</a:t>
            </a:r>
            <a:r>
              <a:rPr lang="pt-PT" dirty="0" smtClean="0"/>
              <a:t> cateter urinário</a:t>
            </a:r>
            <a:endParaRPr lang="pt-PT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605071"/>
              </p:ext>
            </p:extLst>
          </p:nvPr>
        </p:nvGraphicFramePr>
        <p:xfrm>
          <a:off x="1807369" y="980728"/>
          <a:ext cx="5068887" cy="3456384"/>
        </p:xfrm>
        <a:graphic>
          <a:graphicData uri="http://schemas.openxmlformats.org/drawingml/2006/table">
            <a:tbl>
              <a:tblPr/>
              <a:tblGrid>
                <a:gridCol w="5068887"/>
              </a:tblGrid>
              <a:tr h="2069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b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b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SINAIS/SINTOMAS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PELO MENOS </a:t>
                      </a:r>
                      <a:r>
                        <a:rPr lang="pt-PT" sz="800" b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UM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DOS SEGUINTES CRITÉRIOS </a:t>
                      </a:r>
                      <a:r>
                        <a:rPr lang="pt-PT" sz="800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(1), (2), (3) OU (4):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□ </a:t>
                      </a:r>
                      <a:r>
                        <a:rPr lang="pt-PT" sz="800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(1) 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febre*, calafrios </a:t>
                      </a:r>
                      <a:r>
                        <a:rPr lang="pt-PT" sz="800" b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OU</a:t>
                      </a:r>
                      <a:r>
                        <a:rPr lang="pt-PT" sz="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hipotensão de novo, </a:t>
                      </a:r>
                      <a:r>
                        <a:rPr lang="pt-PT" sz="800" b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SEM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outro foco  de </a:t>
                      </a:r>
                      <a:r>
                        <a:rPr lang="pt-PT" sz="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infeção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aparente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□ </a:t>
                      </a:r>
                      <a:r>
                        <a:rPr lang="pt-PT" sz="800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(2) 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alteração aguda do estado mental, </a:t>
                      </a:r>
                      <a:r>
                        <a:rPr lang="pt-PT" sz="800" b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OU</a:t>
                      </a:r>
                      <a:r>
                        <a:rPr lang="pt-PT" sz="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 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□ declínio funcional marcado, sem outro diagnóstico alternativo </a:t>
                      </a:r>
                      <a:r>
                        <a:rPr lang="pt-PT" sz="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pt-PT" sz="800" b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E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□ leucocitose 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□ </a:t>
                      </a:r>
                      <a:r>
                        <a:rPr lang="pt-PT" sz="800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( 3) 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Início de novo  de dor e/ou hipersensibilidade </a:t>
                      </a:r>
                      <a:r>
                        <a:rPr lang="pt-PT" sz="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suprapúbica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ou do ângulo costovertebral</a:t>
                      </a:r>
                      <a:r>
                        <a:rPr lang="pt-PT" sz="800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□ </a:t>
                      </a:r>
                      <a:r>
                        <a:rPr lang="pt-PT" sz="800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(4) 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Drenagem  purulenta de orifício do cateter urinário, ou dor aguda, edema ou desconforto a nível dos testículos, epidídimo ou próstata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8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86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UROCULTURA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□ Não efectuada, negativa ou os resultados são desconhecidos  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□ Foi feita </a:t>
                      </a:r>
                      <a:r>
                        <a:rPr lang="pt-PT" sz="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urocultura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E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: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□ pelo menos 10</a:t>
                      </a:r>
                      <a:r>
                        <a:rPr lang="pt-PT" sz="800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5 </a:t>
                      </a: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CFU/ml de um microrganismo numa 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cultura de urina colhida através do cateter urinário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0" name="AutoShape 8"/>
          <p:cNvCxnSpPr>
            <a:cxnSpLocks noChangeShapeType="1"/>
          </p:cNvCxnSpPr>
          <p:nvPr/>
        </p:nvCxnSpPr>
        <p:spPr bwMode="auto">
          <a:xfrm>
            <a:off x="2555776" y="2575394"/>
            <a:ext cx="0" cy="551631"/>
          </a:xfrm>
          <a:prstGeom prst="straightConnector1">
            <a:avLst/>
          </a:prstGeom>
          <a:noFill/>
          <a:ln w="25400" cap="flat" cmpd="sng" algn="ctr">
            <a:solidFill>
              <a:srgbClr val="9BBB59"/>
            </a:solidFill>
            <a:prstDash val="solid"/>
            <a:headEnd type="triangle" w="med" len="med"/>
            <a:tailEnd type="triangl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365104"/>
            <a:ext cx="7488832" cy="122364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2"/>
          <p:cNvSpPr>
            <a:spLocks noGrp="1"/>
          </p:cNvSpPr>
          <p:nvPr>
            <p:ph type="title"/>
          </p:nvPr>
        </p:nvSpPr>
        <p:spPr>
          <a:xfrm>
            <a:off x="320960" y="447097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 dirty="0"/>
              <a:t>EXEMPLO: </a:t>
            </a:r>
            <a:r>
              <a:rPr lang="fr-BE" altLang="pt-PT" dirty="0" err="1"/>
              <a:t>Infeção</a:t>
            </a:r>
            <a:r>
              <a:rPr lang="fr-BE" altLang="pt-PT" dirty="0"/>
              <a:t> do </a:t>
            </a:r>
            <a:r>
              <a:rPr lang="fr-BE" altLang="pt-PT" dirty="0" err="1"/>
              <a:t>Trato</a:t>
            </a:r>
            <a:r>
              <a:rPr lang="fr-BE" altLang="pt-PT" dirty="0"/>
              <a:t> </a:t>
            </a:r>
            <a:r>
              <a:rPr lang="fr-BE" altLang="pt-PT" dirty="0" err="1"/>
              <a:t>Urinário</a:t>
            </a:r>
            <a:endParaRPr lang="en-US" altLang="pt-PT" dirty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60" y="1269422"/>
            <a:ext cx="8574087" cy="14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995988" y="1350963"/>
            <a:ext cx="2447925" cy="12969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pt-PT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179512" y="2647950"/>
            <a:ext cx="8856984" cy="317009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pt-PT" sz="2000" dirty="0" smtClean="0"/>
              <a:t>A </a:t>
            </a:r>
            <a:r>
              <a:rPr lang="en-US" altLang="pt-PT" sz="2000" dirty="0" err="1" smtClean="0"/>
              <a:t>busca</a:t>
            </a:r>
            <a:r>
              <a:rPr lang="en-US" altLang="pt-PT" sz="2000" dirty="0" smtClean="0"/>
              <a:t> </a:t>
            </a:r>
            <a:r>
              <a:rPr lang="en-US" altLang="pt-PT" sz="2000" dirty="0" err="1"/>
              <a:t>exaustiva</a:t>
            </a:r>
            <a:r>
              <a:rPr lang="en-US" altLang="pt-PT" sz="2000" dirty="0"/>
              <a:t> de </a:t>
            </a:r>
            <a:r>
              <a:rPr lang="en-US" altLang="pt-PT" sz="2000" dirty="0" err="1"/>
              <a:t>sinais</a:t>
            </a:r>
            <a:r>
              <a:rPr lang="en-US" altLang="pt-PT" sz="2000" dirty="0"/>
              <a:t> / </a:t>
            </a:r>
            <a:r>
              <a:rPr lang="en-US" altLang="pt-PT" sz="2000" dirty="0" err="1" smtClean="0"/>
              <a:t>sintomas</a:t>
            </a:r>
            <a:r>
              <a:rPr lang="en-US" altLang="pt-PT" sz="2000" dirty="0" smtClean="0"/>
              <a:t>, </a:t>
            </a:r>
            <a:r>
              <a:rPr lang="en-US" altLang="pt-PT" sz="2000" dirty="0" err="1"/>
              <a:t>presentes</a:t>
            </a:r>
            <a:r>
              <a:rPr lang="en-US" altLang="pt-PT" sz="2000" dirty="0"/>
              <a:t> </a:t>
            </a:r>
            <a:r>
              <a:rPr lang="en-US" altLang="pt-PT" sz="2000" dirty="0" err="1"/>
              <a:t>em</a:t>
            </a:r>
            <a:r>
              <a:rPr lang="en-US" altLang="pt-PT" sz="2000" dirty="0"/>
              <a:t> </a:t>
            </a:r>
            <a:r>
              <a:rPr lang="en-US" altLang="pt-PT" sz="2000" dirty="0" err="1"/>
              <a:t>residentes</a:t>
            </a:r>
            <a:r>
              <a:rPr lang="en-US" altLang="pt-PT" sz="2000" dirty="0"/>
              <a:t> é crucial, </a:t>
            </a:r>
            <a:r>
              <a:rPr lang="en-US" altLang="pt-PT" sz="2000" dirty="0" smtClean="0"/>
              <a:t>para a </a:t>
            </a:r>
            <a:r>
              <a:rPr lang="en-US" altLang="pt-PT" sz="2000" dirty="0" err="1" smtClean="0"/>
              <a:t>confirmação</a:t>
            </a:r>
            <a:r>
              <a:rPr lang="en-US" altLang="pt-PT" sz="2000" dirty="0" smtClean="0"/>
              <a:t> de </a:t>
            </a:r>
            <a:r>
              <a:rPr lang="en-US" altLang="pt-PT" sz="2000" dirty="0" err="1" smtClean="0"/>
              <a:t>infeções</a:t>
            </a:r>
            <a:r>
              <a:rPr lang="en-US" altLang="pt-PT" sz="2000" dirty="0" smtClean="0"/>
              <a:t>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altLang="pt-PT" sz="2000" dirty="0" err="1" smtClean="0"/>
              <a:t>Pode</a:t>
            </a:r>
            <a:r>
              <a:rPr lang="en-GB" altLang="pt-PT" sz="2000" dirty="0" smtClean="0"/>
              <a:t> </a:t>
            </a:r>
            <a:r>
              <a:rPr lang="en-GB" altLang="pt-PT" sz="2000" dirty="0" err="1"/>
              <a:t>ser</a:t>
            </a:r>
            <a:r>
              <a:rPr lang="en-GB" altLang="pt-PT" sz="2000" dirty="0"/>
              <a:t> </a:t>
            </a:r>
            <a:r>
              <a:rPr lang="en-GB" altLang="pt-PT" sz="2000" dirty="0" err="1"/>
              <a:t>difícil</a:t>
            </a:r>
            <a:r>
              <a:rPr lang="en-GB" altLang="pt-PT" sz="2000" dirty="0"/>
              <a:t> </a:t>
            </a:r>
            <a:r>
              <a:rPr lang="en-GB" altLang="pt-PT" sz="2000" dirty="0" err="1" smtClean="0"/>
              <a:t>obter</a:t>
            </a:r>
            <a:r>
              <a:rPr lang="en-GB" altLang="pt-PT" sz="2000" dirty="0" smtClean="0"/>
              <a:t> </a:t>
            </a:r>
            <a:r>
              <a:rPr lang="en-GB" altLang="pt-PT" sz="2000" dirty="0" err="1" smtClean="0"/>
              <a:t>registos</a:t>
            </a:r>
            <a:r>
              <a:rPr lang="en-GB" altLang="pt-PT" sz="2000" dirty="0" smtClean="0"/>
              <a:t> </a:t>
            </a:r>
            <a:r>
              <a:rPr lang="en-GB" altLang="pt-PT" sz="2000" dirty="0" err="1" smtClean="0"/>
              <a:t>suficientes</a:t>
            </a:r>
            <a:r>
              <a:rPr lang="en-GB" altLang="pt-PT" sz="2000" dirty="0" smtClean="0"/>
              <a:t> </a:t>
            </a:r>
            <a:r>
              <a:rPr lang="en-GB" altLang="pt-PT" sz="2000" dirty="0"/>
              <a:t>de </a:t>
            </a:r>
            <a:r>
              <a:rPr lang="en-GB" altLang="pt-PT" sz="2000" dirty="0" err="1"/>
              <a:t>sinais</a:t>
            </a:r>
            <a:r>
              <a:rPr lang="en-GB" altLang="pt-PT" sz="2000" dirty="0"/>
              <a:t> e </a:t>
            </a:r>
            <a:r>
              <a:rPr lang="en-GB" altLang="pt-PT" sz="2000" dirty="0" err="1"/>
              <a:t>sintomas</a:t>
            </a:r>
            <a:r>
              <a:rPr lang="en-GB" altLang="pt-PT" sz="2000" dirty="0"/>
              <a:t> </a:t>
            </a:r>
            <a:r>
              <a:rPr lang="en-GB" altLang="pt-PT" sz="2000" dirty="0" smtClean="0"/>
              <a:t>​​</a:t>
            </a:r>
            <a:r>
              <a:rPr lang="en-GB" altLang="pt-PT" sz="2000" dirty="0" err="1" smtClean="0"/>
              <a:t>recentes</a:t>
            </a:r>
            <a:r>
              <a:rPr lang="en-GB" altLang="pt-PT" sz="2000" dirty="0" smtClean="0"/>
              <a:t> </a:t>
            </a:r>
            <a:r>
              <a:rPr lang="en-GB" altLang="pt-PT" sz="2000" dirty="0" err="1" smtClean="0"/>
              <a:t>em</a:t>
            </a:r>
            <a:r>
              <a:rPr lang="en-GB" altLang="pt-PT" sz="2000" dirty="0" smtClean="0"/>
              <a:t> </a:t>
            </a:r>
            <a:r>
              <a:rPr lang="en-GB" altLang="pt-PT" sz="2000" dirty="0" err="1"/>
              <a:t>residentes</a:t>
            </a:r>
            <a:r>
              <a:rPr lang="en-GB" altLang="pt-PT" sz="2000" dirty="0"/>
              <a:t> </a:t>
            </a:r>
            <a:r>
              <a:rPr lang="en-GB" altLang="pt-PT" sz="2000" dirty="0" err="1" smtClean="0"/>
              <a:t>transferidos</a:t>
            </a:r>
            <a:r>
              <a:rPr lang="en-GB" altLang="pt-PT" sz="2000" dirty="0" smtClean="0"/>
              <a:t> </a:t>
            </a:r>
            <a:r>
              <a:rPr lang="en-GB" altLang="pt-PT" sz="2000" dirty="0"/>
              <a:t>de </a:t>
            </a:r>
            <a:r>
              <a:rPr lang="en-GB" altLang="pt-PT" sz="2000" dirty="0" err="1" smtClean="0"/>
              <a:t>outras</a:t>
            </a:r>
            <a:r>
              <a:rPr lang="en-GB" altLang="pt-PT" sz="2000" dirty="0" smtClean="0"/>
              <a:t> </a:t>
            </a:r>
            <a:r>
              <a:rPr lang="en-GB" altLang="pt-PT" sz="2000" dirty="0" err="1" smtClean="0"/>
              <a:t>unidades</a:t>
            </a:r>
            <a:r>
              <a:rPr lang="en-GB" altLang="pt-PT" sz="2000" dirty="0" smtClean="0"/>
              <a:t> </a:t>
            </a:r>
            <a:r>
              <a:rPr lang="en-GB" altLang="pt-PT" sz="2000" dirty="0"/>
              <a:t>de </a:t>
            </a:r>
            <a:r>
              <a:rPr lang="en-GB" altLang="pt-PT" sz="2000" dirty="0" err="1" smtClean="0"/>
              <a:t>saúde</a:t>
            </a:r>
            <a:r>
              <a:rPr lang="en-GB" altLang="pt-PT" sz="2000" dirty="0" smtClean="0"/>
              <a:t>, </a:t>
            </a:r>
            <a:r>
              <a:rPr lang="en-GB" altLang="pt-PT" sz="2000" dirty="0" err="1" smtClean="0"/>
              <a:t>por</a:t>
            </a:r>
            <a:r>
              <a:rPr lang="en-GB" altLang="pt-PT" sz="2000" dirty="0" smtClean="0"/>
              <a:t> </a:t>
            </a:r>
            <a:r>
              <a:rPr lang="en-GB" altLang="pt-PT" sz="2000" dirty="0" err="1"/>
              <a:t>exemplo</a:t>
            </a:r>
            <a:r>
              <a:rPr lang="en-GB" altLang="pt-PT" sz="2000" dirty="0"/>
              <a:t>, hospital </a:t>
            </a:r>
            <a:r>
              <a:rPr lang="en-GB" altLang="pt-PT" sz="2000" dirty="0" err="1"/>
              <a:t>ou</a:t>
            </a:r>
            <a:r>
              <a:rPr lang="en-GB" altLang="pt-PT" sz="2000" dirty="0"/>
              <a:t> </a:t>
            </a:r>
            <a:r>
              <a:rPr lang="en-GB" altLang="pt-PT" sz="2000" dirty="0" err="1"/>
              <a:t>outra</a:t>
            </a:r>
            <a:r>
              <a:rPr lang="en-GB" altLang="pt-PT" sz="2000" dirty="0"/>
              <a:t> </a:t>
            </a:r>
            <a:r>
              <a:rPr lang="en-GB" altLang="pt-PT" sz="2000" dirty="0" smtClean="0"/>
              <a:t>UCCI </a:t>
            </a:r>
            <a:r>
              <a:rPr lang="en-GB" altLang="pt-PT" sz="2000" dirty="0"/>
              <a:t>e </a:t>
            </a:r>
            <a:r>
              <a:rPr lang="en-GB" altLang="pt-PT" sz="2000" dirty="0" smtClean="0"/>
              <a:t>que </a:t>
            </a:r>
            <a:r>
              <a:rPr lang="en-GB" altLang="pt-PT" sz="2000" dirty="0" err="1" smtClean="0"/>
              <a:t>ainda</a:t>
            </a:r>
            <a:r>
              <a:rPr lang="en-GB" altLang="pt-PT" sz="2000" dirty="0" smtClean="0"/>
              <a:t> </a:t>
            </a:r>
            <a:r>
              <a:rPr lang="en-GB" altLang="pt-PT" sz="2000" dirty="0" err="1"/>
              <a:t>estão</a:t>
            </a:r>
            <a:r>
              <a:rPr lang="en-GB" altLang="pt-PT" sz="2000" dirty="0"/>
              <a:t> </a:t>
            </a:r>
            <a:r>
              <a:rPr lang="en-GB" altLang="pt-PT" sz="2000" dirty="0" smtClean="0"/>
              <a:t>a </a:t>
            </a:r>
            <a:r>
              <a:rPr lang="en-GB" altLang="pt-PT" sz="2000" dirty="0" err="1" smtClean="0"/>
              <a:t>receber</a:t>
            </a:r>
            <a:r>
              <a:rPr lang="en-GB" altLang="pt-PT" sz="2000" dirty="0" smtClean="0"/>
              <a:t> </a:t>
            </a:r>
            <a:r>
              <a:rPr lang="en-GB" altLang="pt-PT" sz="2000" dirty="0" err="1"/>
              <a:t>tratamento</a:t>
            </a:r>
            <a:r>
              <a:rPr lang="en-GB" altLang="pt-PT" sz="2000" dirty="0"/>
              <a:t> (</a:t>
            </a:r>
            <a:r>
              <a:rPr lang="en-GB" altLang="pt-PT" sz="2000" dirty="0" err="1" smtClean="0"/>
              <a:t>incluindo</a:t>
            </a:r>
            <a:r>
              <a:rPr lang="en-GB" altLang="pt-PT" sz="2000" dirty="0" smtClean="0"/>
              <a:t>, </a:t>
            </a:r>
            <a:r>
              <a:rPr lang="en-GB" altLang="pt-PT" sz="2000" dirty="0"/>
              <a:t>mas </a:t>
            </a:r>
            <a:r>
              <a:rPr lang="en-GB" altLang="pt-PT" sz="2000" dirty="0" err="1"/>
              <a:t>não</a:t>
            </a:r>
            <a:r>
              <a:rPr lang="en-GB" altLang="pt-PT" sz="2000" dirty="0"/>
              <a:t> </a:t>
            </a:r>
            <a:r>
              <a:rPr lang="en-GB" altLang="pt-PT" sz="2000" dirty="0" smtClean="0"/>
              <a:t>se </a:t>
            </a:r>
            <a:r>
              <a:rPr lang="en-GB" altLang="pt-PT" sz="2000" dirty="0" err="1" smtClean="0"/>
              <a:t>limitando</a:t>
            </a:r>
            <a:r>
              <a:rPr lang="en-GB" altLang="pt-PT" sz="2000" dirty="0" smtClean="0"/>
              <a:t> a </a:t>
            </a:r>
            <a:r>
              <a:rPr lang="en-GB" altLang="pt-PT" sz="2000" dirty="0" err="1"/>
              <a:t>agentes</a:t>
            </a:r>
            <a:r>
              <a:rPr lang="en-GB" altLang="pt-PT" sz="2000" dirty="0"/>
              <a:t> </a:t>
            </a:r>
            <a:r>
              <a:rPr lang="en-GB" altLang="pt-PT" sz="2000" dirty="0" err="1"/>
              <a:t>antimicrobianos</a:t>
            </a:r>
            <a:r>
              <a:rPr lang="en-GB" altLang="pt-PT" sz="2000" dirty="0"/>
              <a:t>). </a:t>
            </a:r>
            <a:endParaRPr lang="en-GB" altLang="pt-PT" sz="2000" dirty="0" smtClean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altLang="pt-PT" sz="2000" dirty="0" smtClean="0"/>
              <a:t>Se </a:t>
            </a:r>
            <a:r>
              <a:rPr lang="en-GB" altLang="pt-PT" sz="2000" dirty="0" err="1" smtClean="0"/>
              <a:t>não</a:t>
            </a:r>
            <a:r>
              <a:rPr lang="en-GB" altLang="pt-PT" sz="2000" dirty="0" smtClean="0"/>
              <a:t> </a:t>
            </a:r>
            <a:r>
              <a:rPr lang="en-GB" altLang="pt-PT" sz="2000" dirty="0" err="1" smtClean="0"/>
              <a:t>houver</a:t>
            </a:r>
            <a:r>
              <a:rPr lang="en-GB" altLang="pt-PT" sz="2000" dirty="0" smtClean="0"/>
              <a:t> </a:t>
            </a:r>
            <a:r>
              <a:rPr lang="en-GB" altLang="pt-PT" sz="2000" dirty="0" err="1" smtClean="0"/>
              <a:t>conhecimento</a:t>
            </a:r>
            <a:r>
              <a:rPr lang="en-GB" altLang="pt-PT" sz="2000" dirty="0" smtClean="0"/>
              <a:t> </a:t>
            </a:r>
            <a:r>
              <a:rPr lang="en-GB" altLang="pt-PT" sz="2000" dirty="0"/>
              <a:t>dos </a:t>
            </a:r>
            <a:r>
              <a:rPr lang="en-GB" altLang="pt-PT" sz="2000" dirty="0" err="1"/>
              <a:t>sinais</a:t>
            </a:r>
            <a:r>
              <a:rPr lang="en-GB" altLang="pt-PT" sz="2000" dirty="0"/>
              <a:t> e </a:t>
            </a:r>
            <a:r>
              <a:rPr lang="en-GB" altLang="pt-PT" sz="2000" dirty="0" err="1"/>
              <a:t>sintomas</a:t>
            </a:r>
            <a:r>
              <a:rPr lang="en-GB" altLang="pt-PT" sz="2000" dirty="0"/>
              <a:t> dos </a:t>
            </a:r>
            <a:r>
              <a:rPr lang="en-GB" altLang="pt-PT" sz="2000" dirty="0" err="1"/>
              <a:t>residentes</a:t>
            </a:r>
            <a:r>
              <a:rPr lang="en-GB" altLang="pt-PT" sz="2000" dirty="0"/>
              <a:t> (</a:t>
            </a:r>
            <a:r>
              <a:rPr lang="en-GB" altLang="pt-PT" sz="2000" dirty="0" err="1"/>
              <a:t>isto</a:t>
            </a:r>
            <a:r>
              <a:rPr lang="en-GB" altLang="pt-PT" sz="2000" dirty="0"/>
              <a:t> é</a:t>
            </a:r>
            <a:r>
              <a:rPr lang="en-GB" altLang="pt-PT" sz="2000" dirty="0" smtClean="0"/>
              <a:t>, </a:t>
            </a:r>
            <a:r>
              <a:rPr lang="en-GB" altLang="pt-PT" sz="2000" dirty="0" err="1"/>
              <a:t>condição</a:t>
            </a:r>
            <a:r>
              <a:rPr lang="en-GB" altLang="pt-PT" sz="2000" dirty="0"/>
              <a:t> </a:t>
            </a:r>
            <a:r>
              <a:rPr lang="en-GB" altLang="pt-PT" sz="2000" dirty="0" smtClean="0"/>
              <a:t>antes </a:t>
            </a:r>
            <a:r>
              <a:rPr lang="en-GB" altLang="pt-PT" sz="2000" dirty="0"/>
              <a:t>da </a:t>
            </a:r>
            <a:r>
              <a:rPr lang="en-GB" altLang="pt-PT" sz="2000" dirty="0" smtClean="0"/>
              <a:t>re-</a:t>
            </a:r>
            <a:r>
              <a:rPr lang="en-GB" altLang="pt-PT" sz="2000" dirty="0" err="1" smtClean="0"/>
              <a:t>admissão</a:t>
            </a:r>
            <a:r>
              <a:rPr lang="en-GB" altLang="pt-PT" sz="2000" dirty="0" smtClean="0"/>
              <a:t>, a </a:t>
            </a:r>
            <a:r>
              <a:rPr lang="en-GB" altLang="pt-PT" sz="2000" dirty="0"/>
              <a:t>HAI </a:t>
            </a:r>
            <a:r>
              <a:rPr lang="en-GB" altLang="pt-PT" sz="2000" dirty="0" err="1"/>
              <a:t>pode</a:t>
            </a:r>
            <a:r>
              <a:rPr lang="en-GB" altLang="pt-PT" sz="2000" dirty="0"/>
              <a:t> </a:t>
            </a:r>
            <a:r>
              <a:rPr lang="en-GB" altLang="pt-PT" sz="2000" dirty="0" err="1"/>
              <a:t>ser</a:t>
            </a:r>
            <a:r>
              <a:rPr lang="en-GB" altLang="pt-PT" sz="2000" dirty="0"/>
              <a:t> </a:t>
            </a:r>
            <a:r>
              <a:rPr lang="en-GB" altLang="pt-PT" sz="2000" dirty="0" err="1"/>
              <a:t>classificada</a:t>
            </a:r>
            <a:r>
              <a:rPr lang="en-GB" altLang="pt-PT" sz="2000" dirty="0"/>
              <a:t> </a:t>
            </a:r>
            <a:r>
              <a:rPr lang="en-GB" altLang="pt-PT" sz="2000" dirty="0" err="1"/>
              <a:t>como</a:t>
            </a:r>
            <a:r>
              <a:rPr lang="en-GB" altLang="pt-PT" sz="2000" dirty="0"/>
              <a:t> </a:t>
            </a:r>
            <a:r>
              <a:rPr lang="ko-KR" altLang="en-US" sz="2000" dirty="0"/>
              <a:t>'</a:t>
            </a:r>
            <a:r>
              <a:rPr lang="en-GB" altLang="pt-PT" sz="2000" dirty="0" err="1"/>
              <a:t>importada</a:t>
            </a:r>
            <a:r>
              <a:rPr lang="ko-KR" altLang="en-US" sz="2000" dirty="0"/>
              <a:t>'</a:t>
            </a:r>
            <a:r>
              <a:rPr lang="en-GB" altLang="pt-PT" sz="2000" dirty="0"/>
              <a:t> </a:t>
            </a:r>
            <a:r>
              <a:rPr lang="en-GB" altLang="pt-PT" sz="2000" dirty="0" err="1"/>
              <a:t>sem</a:t>
            </a:r>
            <a:r>
              <a:rPr lang="en-GB" altLang="pt-PT" sz="2000" dirty="0"/>
              <a:t> </a:t>
            </a:r>
            <a:r>
              <a:rPr lang="en-GB" altLang="pt-PT" sz="2000" dirty="0" err="1"/>
              <a:t>ter</a:t>
            </a:r>
            <a:r>
              <a:rPr lang="en-GB" altLang="pt-PT" sz="2000" dirty="0"/>
              <a:t> de </a:t>
            </a:r>
            <a:r>
              <a:rPr lang="en-GB" altLang="pt-PT" sz="2000" dirty="0" err="1"/>
              <a:t>cumprir</a:t>
            </a:r>
            <a:r>
              <a:rPr lang="en-GB" altLang="pt-PT" sz="2000" dirty="0"/>
              <a:t> as </a:t>
            </a:r>
            <a:r>
              <a:rPr lang="en-GB" altLang="pt-PT" sz="2000" dirty="0" err="1"/>
              <a:t>definições</a:t>
            </a:r>
            <a:r>
              <a:rPr lang="en-GB" altLang="pt-PT" sz="2000" dirty="0"/>
              <a:t> de </a:t>
            </a:r>
            <a:r>
              <a:rPr lang="en-GB" altLang="pt-PT" sz="2000" dirty="0" err="1"/>
              <a:t>casos</a:t>
            </a:r>
            <a:r>
              <a:rPr lang="en-GB" altLang="pt-PT" sz="2000" dirty="0"/>
              <a:t> HAI</a:t>
            </a:r>
            <a:r>
              <a:rPr lang="en-GB" altLang="pt-PT" sz="2000" dirty="0" smtClean="0"/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72281" y="326108"/>
            <a:ext cx="7988151" cy="822325"/>
          </a:xfrm>
        </p:spPr>
        <p:txBody>
          <a:bodyPr/>
          <a:lstStyle/>
          <a:p>
            <a:pPr eaLnBrk="1" hangingPunct="1"/>
            <a:r>
              <a:rPr lang="fr-BE" altLang="pt-PT" dirty="0"/>
              <a:t>PORQUE </a:t>
            </a:r>
            <a:r>
              <a:rPr lang="fr-BE" altLang="pt-PT" dirty="0" smtClean="0"/>
              <a:t>DEVE UM PAÍS EFETUAR A VIGILÂNCIA </a:t>
            </a:r>
            <a:r>
              <a:rPr lang="fr-BE" altLang="pt-PT" dirty="0"/>
              <a:t>EM </a:t>
            </a:r>
            <a:r>
              <a:rPr lang="fr-BE" altLang="pt-PT" dirty="0" smtClean="0"/>
              <a:t>UCCI?</a:t>
            </a:r>
            <a:endParaRPr lang="en-US" altLang="pt-PT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179512" y="1268413"/>
            <a:ext cx="8670801" cy="497363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pt-PT" sz="1800" dirty="0" err="1">
                <a:ea typeface="ＭＳ Ｐゴシック" panose="020B0600070205080204" pitchFamily="34" charset="-128"/>
              </a:rPr>
              <a:t>C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rescente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procura</a:t>
            </a:r>
            <a:r>
              <a:rPr lang="en-US" altLang="pt-PT" sz="1800" dirty="0">
                <a:ea typeface="ＭＳ Ｐゴシック" panose="020B0600070205080204" pitchFamily="34" charset="-128"/>
              </a:rPr>
              <a:t> de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cuidados</a:t>
            </a:r>
            <a:r>
              <a:rPr lang="en-US" altLang="pt-PT" sz="1800" dirty="0">
                <a:ea typeface="ＭＳ Ｐゴシック" panose="020B0600070205080204" pitchFamily="34" charset="-128"/>
              </a:rPr>
              <a:t> de longa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duração</a:t>
            </a:r>
            <a:r>
              <a:rPr lang="en-US" altLang="pt-PT" sz="1800" dirty="0">
                <a:ea typeface="ＭＳ Ｐゴシック" panose="020B0600070205080204" pitchFamily="34" charset="-128"/>
              </a:rPr>
              <a:t> (UCCI),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devido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ao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envelhecimento</a:t>
            </a:r>
            <a:r>
              <a:rPr lang="en-US" altLang="pt-PT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pt-PT" sz="1800" dirty="0">
                <a:ea typeface="ＭＳ Ｐゴシック" panose="020B0600070205080204" pitchFamily="34" charset="-128"/>
              </a:rPr>
              <a:t>da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população</a:t>
            </a:r>
            <a:r>
              <a:rPr lang="en-US" altLang="pt-PT" sz="1800" dirty="0">
                <a:ea typeface="ＭＳ Ｐゴシック" panose="020B0600070205080204" pitchFamily="34" charset="-128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pt-PT" sz="1800" dirty="0" err="1" smtClean="0">
                <a:ea typeface="ＭＳ Ｐゴシック" panose="020B0600070205080204" pitchFamily="34" charset="-128"/>
              </a:rPr>
              <a:t>Número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>
                <a:ea typeface="ＭＳ Ｐゴシック" panose="020B0600070205080204" pitchFamily="34" charset="-128"/>
              </a:rPr>
              <a:t>de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residentes</a:t>
            </a:r>
            <a:r>
              <a:rPr lang="en-US" altLang="pt-PT" sz="1800" dirty="0">
                <a:ea typeface="ＭＳ Ｐゴシック" panose="020B0600070205080204" pitchFamily="34" charset="-128"/>
              </a:rPr>
              <a:t> de UCCI que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requerem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cuidados</a:t>
            </a:r>
            <a:r>
              <a:rPr lang="en-US" altLang="pt-PT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complexos</a:t>
            </a:r>
            <a:r>
              <a:rPr lang="en-US" altLang="pt-PT" sz="1800" dirty="0">
                <a:ea typeface="ＭＳ Ｐゴシック" panose="020B0600070205080204" pitchFamily="34" charset="-128"/>
              </a:rPr>
              <a:t>,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também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está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aumentando</a:t>
            </a:r>
            <a:r>
              <a:rPr lang="en-US" altLang="pt-PT" sz="1800" dirty="0">
                <a:ea typeface="ＭＳ Ｐゴシック" panose="020B0600070205080204" pitchFamily="34" charset="-128"/>
              </a:rPr>
              <a:t>. 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pt-PT" sz="1800" dirty="0" err="1">
                <a:ea typeface="ＭＳ Ｐゴシック" panose="020B0600070205080204" pitchFamily="34" charset="-128"/>
              </a:rPr>
              <a:t>Residentes</a:t>
            </a:r>
            <a:r>
              <a:rPr lang="en-GB" altLang="pt-PT" sz="1800" dirty="0">
                <a:ea typeface="ＭＳ Ｐゴシック" panose="020B0600070205080204" pitchFamily="34" charset="-128"/>
              </a:rPr>
              <a:t> de </a:t>
            </a:r>
            <a:r>
              <a:rPr lang="en-US" altLang="pt-PT" sz="1800" dirty="0">
                <a:ea typeface="ＭＳ Ｐゴシック" panose="020B0600070205080204" pitchFamily="34" charset="-128"/>
              </a:rPr>
              <a:t>UCCI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desempenham</a:t>
            </a:r>
            <a:r>
              <a:rPr lang="en-US" altLang="pt-PT" sz="1800" dirty="0">
                <a:ea typeface="ＭＳ Ｐゴシック" panose="020B0600070205080204" pitchFamily="34" charset="-128"/>
              </a:rPr>
              <a:t> um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papel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importante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na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epidemiologia</a:t>
            </a:r>
            <a:r>
              <a:rPr lang="en-US" altLang="pt-PT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de </a:t>
            </a:r>
            <a:r>
              <a:rPr lang="en-US" altLang="pt-PT" sz="18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microrganismos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resistentes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aos</a:t>
            </a:r>
            <a:r>
              <a:rPr lang="en-US" altLang="pt-PT" sz="1800" dirty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>
                <a:ea typeface="ＭＳ Ｐゴシック" panose="020B0600070205080204" pitchFamily="34" charset="-128"/>
              </a:rPr>
              <a:t>antibióticos</a:t>
            </a:r>
            <a:r>
              <a:rPr lang="en-US" altLang="pt-PT" sz="1800" dirty="0">
                <a:ea typeface="ＭＳ Ｐゴシック" panose="020B0600070205080204" pitchFamily="34" charset="-128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pt-PT" sz="1800" dirty="0" err="1">
                <a:ea typeface="ＭＳ Ｐゴシック" panose="020B0600070205080204" pitchFamily="34" charset="-128"/>
              </a:rPr>
              <a:t>Declínio</a:t>
            </a:r>
            <a:r>
              <a:rPr lang="en-GB" altLang="pt-PT" sz="1800" dirty="0">
                <a:ea typeface="ＭＳ Ｐゴシック" panose="020B0600070205080204" pitchFamily="34" charset="-128"/>
              </a:rPr>
              <a:t> </a:t>
            </a:r>
            <a:r>
              <a:rPr lang="en-GB" altLang="pt-PT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no tempo de </a:t>
            </a:r>
            <a:r>
              <a:rPr lang="en-GB" altLang="pt-PT" sz="18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permanência</a:t>
            </a:r>
            <a:r>
              <a:rPr lang="en-GB" altLang="pt-PT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pt-PT" sz="18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em</a:t>
            </a:r>
            <a:r>
              <a:rPr lang="en-GB" altLang="pt-PT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pt-PT" sz="18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hospitais</a:t>
            </a:r>
            <a:r>
              <a:rPr lang="en-GB" altLang="pt-PT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pt-PT" sz="1800" dirty="0">
                <a:ea typeface="ＭＳ Ｐゴシック" panose="020B0600070205080204" pitchFamily="34" charset="-128"/>
              </a:rPr>
              <a:t>de </a:t>
            </a:r>
            <a:r>
              <a:rPr lang="en-GB" altLang="pt-PT" sz="1800" dirty="0" err="1">
                <a:ea typeface="ＭＳ Ｐゴシック" panose="020B0600070205080204" pitchFamily="34" charset="-128"/>
              </a:rPr>
              <a:t>cuidados</a:t>
            </a:r>
            <a:r>
              <a:rPr lang="en-GB" altLang="pt-PT" sz="1800" dirty="0">
                <a:ea typeface="ＭＳ Ｐゴシック" panose="020B0600070205080204" pitchFamily="34" charset="-128"/>
              </a:rPr>
              <a:t> </a:t>
            </a:r>
            <a:r>
              <a:rPr lang="en-GB" altLang="pt-PT" sz="1800" dirty="0" err="1">
                <a:ea typeface="ＭＳ Ｐゴシック" panose="020B0600070205080204" pitchFamily="34" charset="-128"/>
              </a:rPr>
              <a:t>agudos</a:t>
            </a:r>
            <a:r>
              <a:rPr lang="en-GB" altLang="pt-PT" sz="1800" dirty="0">
                <a:ea typeface="ＭＳ Ｐゴシック" panose="020B0600070205080204" pitchFamily="34" charset="-128"/>
              </a:rPr>
              <a:t> - </a:t>
            </a:r>
            <a:r>
              <a:rPr lang="en-GB" altLang="pt-PT" sz="1800" dirty="0" err="1">
                <a:ea typeface="ＭＳ Ｐゴシック" panose="020B0600070205080204" pitchFamily="34" charset="-128"/>
              </a:rPr>
              <a:t>indivíduos</a:t>
            </a:r>
            <a:r>
              <a:rPr lang="en-GB" altLang="pt-PT" sz="1800" dirty="0">
                <a:ea typeface="ＭＳ Ｐゴシック" panose="020B0600070205080204" pitchFamily="34" charset="-128"/>
              </a:rPr>
              <a:t> </a:t>
            </a:r>
            <a:r>
              <a:rPr lang="en-GB" altLang="pt-PT" sz="1800" dirty="0" err="1" smtClean="0">
                <a:ea typeface="ＭＳ Ｐゴシック" panose="020B0600070205080204" pitchFamily="34" charset="-128"/>
              </a:rPr>
              <a:t>regressam</a:t>
            </a:r>
            <a:r>
              <a:rPr lang="en-GB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sz="1800" dirty="0" err="1">
                <a:ea typeface="ＭＳ Ｐゴシック" panose="020B0600070205080204" pitchFamily="34" charset="-128"/>
              </a:rPr>
              <a:t>mais</a:t>
            </a:r>
            <a:r>
              <a:rPr lang="en-GB" altLang="pt-PT" sz="1800" dirty="0">
                <a:ea typeface="ＭＳ Ｐゴシック" panose="020B0600070205080204" pitchFamily="34" charset="-128"/>
              </a:rPr>
              <a:t> </a:t>
            </a:r>
            <a:r>
              <a:rPr lang="en-GB" altLang="pt-PT" sz="1800" dirty="0" err="1">
                <a:ea typeface="ＭＳ Ｐゴシック" panose="020B0600070205080204" pitchFamily="34" charset="-128"/>
              </a:rPr>
              <a:t>cedo</a:t>
            </a:r>
            <a:r>
              <a:rPr lang="en-GB" altLang="pt-PT" sz="1800" dirty="0">
                <a:ea typeface="ＭＳ Ｐゴシック" panose="020B0600070205080204" pitchFamily="34" charset="-128"/>
              </a:rPr>
              <a:t> à</a:t>
            </a:r>
            <a:r>
              <a:rPr lang="en-GB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sz="1800" dirty="0" err="1">
                <a:ea typeface="ＭＳ Ｐゴシック" panose="020B0600070205080204" pitchFamily="34" charset="-128"/>
              </a:rPr>
              <a:t>comunidade</a:t>
            </a:r>
            <a:r>
              <a:rPr lang="en-GB" altLang="pt-PT" sz="1800" dirty="0">
                <a:ea typeface="ＭＳ Ｐゴシック" panose="020B0600070205080204" pitchFamily="34" charset="-128"/>
              </a:rPr>
              <a:t> e que </a:t>
            </a:r>
            <a:r>
              <a:rPr lang="en-GB" altLang="pt-PT" sz="1800" dirty="0" err="1" smtClean="0">
                <a:ea typeface="ＭＳ Ｐゴシック" panose="020B0600070205080204" pitchFamily="34" charset="-128"/>
              </a:rPr>
              <a:t>apresentam</a:t>
            </a:r>
            <a:r>
              <a:rPr lang="en-GB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>
                <a:ea typeface="ＭＳ Ｐゴシック" panose="020B0600070205080204" pitchFamily="34" charset="-128"/>
              </a:rPr>
              <a:t>HAI.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sz="1800" dirty="0" smtClean="0"/>
              <a:t>Informações </a:t>
            </a:r>
            <a:r>
              <a:rPr lang="pt-PT" sz="1800" dirty="0"/>
              <a:t>precisas sobre </a:t>
            </a:r>
            <a:r>
              <a:rPr lang="pt-PT" sz="1800" dirty="0" err="1" smtClean="0"/>
              <a:t>infeções</a:t>
            </a:r>
            <a:r>
              <a:rPr lang="pt-PT" sz="1800" dirty="0" smtClean="0"/>
              <a:t>, uso e </a:t>
            </a:r>
            <a:r>
              <a:rPr lang="pt-PT" sz="1800" dirty="0"/>
              <a:t>resistência a antimicrobianos </a:t>
            </a:r>
            <a:r>
              <a:rPr lang="pt-PT" sz="1800" dirty="0" smtClean="0"/>
              <a:t>são </a:t>
            </a:r>
            <a:r>
              <a:rPr lang="pt-PT" sz="1800" dirty="0"/>
              <a:t>cruciais para aumentar a </a:t>
            </a:r>
            <a:r>
              <a:rPr lang="pt-PT" sz="1800" dirty="0" smtClean="0"/>
              <a:t>consciencialização do problema </a:t>
            </a:r>
            <a:r>
              <a:rPr lang="pt-PT" sz="1800" dirty="0"/>
              <a:t>e para </a:t>
            </a:r>
            <a:r>
              <a:rPr lang="pt-PT" sz="1800" dirty="0">
                <a:solidFill>
                  <a:srgbClr val="C00000"/>
                </a:solidFill>
              </a:rPr>
              <a:t>implementar estratégias </a:t>
            </a:r>
            <a:r>
              <a:rPr lang="pt-PT" sz="1800" dirty="0"/>
              <a:t>para reduzir </a:t>
            </a:r>
            <a:r>
              <a:rPr lang="pt-PT" sz="1800" dirty="0" smtClean="0"/>
              <a:t>as </a:t>
            </a:r>
            <a:r>
              <a:rPr lang="pt-PT" sz="1800" dirty="0"/>
              <a:t>HAI </a:t>
            </a:r>
            <a:r>
              <a:rPr lang="pt-PT" sz="1800" dirty="0" smtClean="0"/>
              <a:t>evitáveis e o </a:t>
            </a:r>
            <a:r>
              <a:rPr lang="pt-PT" sz="1800" dirty="0"/>
              <a:t>uso antimicrobiano inadequado.</a:t>
            </a:r>
            <a:endParaRPr lang="en-US" altLang="pt-PT" sz="1800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 dirty="0" smtClean="0"/>
              <a:t>PORQUE </a:t>
            </a:r>
            <a:r>
              <a:rPr lang="fr-BE" altLang="pt-PT" dirty="0"/>
              <a:t>DEVE A MINHA UCCI </a:t>
            </a:r>
            <a:r>
              <a:rPr lang="fr-BE" altLang="pt-PT" dirty="0" smtClean="0"/>
              <a:t>PARTICIPAR </a:t>
            </a:r>
            <a:r>
              <a:rPr lang="fr-BE" altLang="pt-PT" dirty="0"/>
              <a:t/>
            </a:r>
            <a:br>
              <a:rPr lang="fr-BE" altLang="pt-PT" dirty="0"/>
            </a:br>
            <a:r>
              <a:rPr lang="fr-BE" altLang="pt-PT" dirty="0"/>
              <a:t>NO HALT-3?</a:t>
            </a:r>
            <a:endParaRPr lang="en-US" altLang="pt-PT" dirty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323850" y="1484784"/>
            <a:ext cx="8526463" cy="4757266"/>
          </a:xfrm>
        </p:spPr>
        <p:txBody>
          <a:bodyPr/>
          <a:lstStyle/>
          <a:p>
            <a:pPr marL="0" indent="0" eaLnBrk="1" hangingPunct="1"/>
            <a:r>
              <a:rPr lang="pt-PT" altLang="pt-PT" b="1" dirty="0" smtClean="0">
                <a:ea typeface="ＭＳ Ｐゴシック" panose="020B0600070205080204" pitchFamily="34" charset="-128"/>
              </a:rPr>
              <a:t>Vantagens na realização do estudo:</a:t>
            </a:r>
          </a:p>
          <a:p>
            <a:pPr marL="0" indent="0" eaLnBrk="1" hangingPunct="1"/>
            <a:endParaRPr lang="fr-BE" altLang="pt-PT" dirty="0">
              <a:ea typeface="ＭＳ Ｐゴシック" panose="020B0600070205080204" pitchFamily="34" charset="-128"/>
            </a:endParaRP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GB" altLang="pt-PT" sz="2000" dirty="0" err="1">
                <a:ea typeface="ＭＳ Ｐゴシック" panose="020B0600070205080204" pitchFamily="34" charset="-128"/>
              </a:rPr>
              <a:t>Obter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informações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sobre</a:t>
            </a:r>
            <a:r>
              <a:rPr lang="en-GB" altLang="pt-PT" sz="2000" dirty="0">
                <a:ea typeface="ＭＳ Ｐゴシック" panose="020B0600070205080204" pitchFamily="34" charset="-128"/>
              </a:rPr>
              <a:t> HAI,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uso</a:t>
            </a:r>
            <a:r>
              <a:rPr lang="en-GB" altLang="pt-PT" sz="2000" dirty="0">
                <a:ea typeface="ＭＳ Ｐゴシック" panose="020B0600070205080204" pitchFamily="34" charset="-128"/>
              </a:rPr>
              <a:t> de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antimicrobianos</a:t>
            </a:r>
            <a:r>
              <a:rPr lang="en-GB" altLang="pt-PT" sz="2000" dirty="0">
                <a:ea typeface="ＭＳ Ｐゴシック" panose="020B0600070205080204" pitchFamily="34" charset="-128"/>
              </a:rPr>
              <a:t>,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práticas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e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recursos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do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controlo</a:t>
            </a:r>
            <a:r>
              <a:rPr lang="en-GB" altLang="pt-PT" sz="2000" dirty="0">
                <a:ea typeface="ＭＳ Ｐゴシック" panose="020B0600070205080204" pitchFamily="34" charset="-128"/>
              </a:rPr>
              <a:t> da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infeção</a:t>
            </a:r>
            <a:r>
              <a:rPr lang="en-GB" altLang="pt-PT" sz="2000" dirty="0">
                <a:ea typeface="ＭＳ Ｐゴシック" panose="020B0600070205080204" pitchFamily="34" charset="-128"/>
              </a:rPr>
              <a:t>.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GB" altLang="pt-PT" sz="2000" dirty="0" err="1" smtClean="0">
                <a:ea typeface="ＭＳ Ｐゴシック" panose="020B0600070205080204" pitchFamily="34" charset="-128"/>
              </a:rPr>
              <a:t>Realizar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i="1" dirty="0">
                <a:ea typeface="ＭＳ Ｐゴシック" panose="020B0600070205080204" pitchFamily="34" charset="-128"/>
              </a:rPr>
              <a:t>benchmarking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com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outras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UCCI </a:t>
            </a:r>
            <a:r>
              <a:rPr lang="en-GB" altLang="pt-PT" sz="2000" dirty="0">
                <a:ea typeface="ＭＳ Ｐゴシック" panose="020B0600070205080204" pitchFamily="34" charset="-128"/>
              </a:rPr>
              <a:t>com 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case-mix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semelhante</a:t>
            </a:r>
            <a:r>
              <a:rPr lang="en-GB" altLang="pt-PT" sz="2000" dirty="0">
                <a:ea typeface="ＭＳ Ｐゴシック" panose="020B0600070205080204" pitchFamily="34" charset="-128"/>
              </a:rPr>
              <a:t>.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GB" altLang="pt-PT" sz="2000" dirty="0" err="1" smtClean="0">
                <a:ea typeface="ＭＳ Ｐゴシック" panose="020B0600070205080204" pitchFamily="34" charset="-128"/>
              </a:rPr>
              <a:t>Permitir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o </a:t>
            </a:r>
            <a:r>
              <a:rPr lang="en-GB" altLang="pt-PT" sz="2000" dirty="0" err="1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planeamento</a:t>
            </a:r>
            <a:r>
              <a:rPr lang="en-GB" altLang="pt-PT" sz="20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 de </a:t>
            </a:r>
            <a:r>
              <a:rPr lang="en-GB" altLang="pt-PT" sz="2000" dirty="0" err="1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melhorias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,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baseadas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em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evidência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,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na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assistência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ao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paciente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,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por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ex: 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formação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e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treino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,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desenvolvimento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de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políticas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CI e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alocação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de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recursos</a:t>
            </a:r>
            <a:r>
              <a:rPr lang="en-GB" altLang="pt-PT" sz="2000" dirty="0">
                <a:ea typeface="ＭＳ Ｐゴシック" panose="020B0600070205080204" pitchFamily="34" charset="-128"/>
              </a:rPr>
              <a:t>. 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GB" altLang="pt-PT" sz="2000" dirty="0" err="1" smtClean="0">
                <a:ea typeface="ＭＳ Ｐゴシック" panose="020B0600070205080204" pitchFamily="34" charset="-128"/>
              </a:rPr>
              <a:t>Repetir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o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estudo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localmente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, para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auditar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melhorias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obtidas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.</a:t>
            </a:r>
            <a:endParaRPr lang="en-GB" altLang="pt-PT" sz="2000" dirty="0">
              <a:ea typeface="ＭＳ Ｐゴシック" panose="020B0600070205080204" pitchFamily="34" charset="-128"/>
            </a:endParaRP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GB" altLang="pt-PT" sz="2000" dirty="0" err="1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Formar</a:t>
            </a:r>
            <a:r>
              <a:rPr lang="en-GB" altLang="pt-PT" sz="20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 a </a:t>
            </a:r>
            <a:r>
              <a:rPr lang="en-GB" altLang="pt-PT" sz="20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equipa</a:t>
            </a:r>
            <a:r>
              <a:rPr lang="en-GB" altLang="pt-PT" sz="2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nas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>
                <a:ea typeface="ＭＳ Ｐゴシック" panose="020B0600070205080204" pitchFamily="34" charset="-128"/>
              </a:rPr>
              <a:t>HAI, </a:t>
            </a:r>
            <a:r>
              <a:rPr lang="en-GB" altLang="pt-PT" sz="2000" dirty="0" err="1">
                <a:ea typeface="ＭＳ Ｐゴシック" panose="020B0600070205080204" pitchFamily="34" charset="-128"/>
              </a:rPr>
              <a:t>utilização</a:t>
            </a:r>
            <a:r>
              <a:rPr lang="en-GB" altLang="pt-PT" sz="2000" dirty="0">
                <a:ea typeface="ＭＳ Ｐゴシック" panose="020B0600070205080204" pitchFamily="34" charset="-128"/>
              </a:rPr>
              <a:t> 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de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antimicrobianos</a:t>
            </a:r>
            <a:r>
              <a:rPr lang="en-GB" altLang="pt-PT" sz="2000" dirty="0" smtClean="0">
                <a:ea typeface="ＭＳ Ｐゴシック" panose="020B0600070205080204" pitchFamily="34" charset="-128"/>
              </a:rPr>
              <a:t> e </a:t>
            </a:r>
            <a:r>
              <a:rPr lang="en-GB" altLang="pt-PT" sz="2000" dirty="0" err="1" smtClean="0">
                <a:ea typeface="ＭＳ Ｐゴシック" panose="020B0600070205080204" pitchFamily="34" charset="-128"/>
              </a:rPr>
              <a:t>vigilância</a:t>
            </a:r>
            <a:r>
              <a:rPr lang="pt-PT" altLang="pt-PT" dirty="0"/>
              <a:t>.</a:t>
            </a:r>
            <a:r>
              <a:rPr lang="pt-PT" dirty="0" smtClean="0"/>
              <a:t> 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endParaRPr lang="en-US" altLang="pt-PT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 dirty="0"/>
              <a:t>O que </a:t>
            </a:r>
            <a:r>
              <a:rPr lang="fr-BE" altLang="pt-PT" dirty="0" err="1" smtClean="0"/>
              <a:t>encontrámos</a:t>
            </a:r>
            <a:r>
              <a:rPr lang="fr-BE" altLang="pt-PT" dirty="0" smtClean="0"/>
              <a:t> </a:t>
            </a:r>
            <a:r>
              <a:rPr lang="fr-BE" altLang="pt-PT" dirty="0"/>
              <a:t>no HALT-2 2013?</a:t>
            </a:r>
            <a:endParaRPr lang="en-US" altLang="pt-PT" dirty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24</a:t>
            </a:r>
          </a:p>
        </p:txBody>
      </p:sp>
      <p:graphicFrame>
        <p:nvGraphicFramePr>
          <p:cNvPr id="6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871492"/>
              </p:ext>
            </p:extLst>
          </p:nvPr>
        </p:nvGraphicFramePr>
        <p:xfrm>
          <a:off x="179388" y="908050"/>
          <a:ext cx="8929687" cy="3897313"/>
        </p:xfrm>
        <a:graphic>
          <a:graphicData uri="http://schemas.openxmlformats.org/drawingml/2006/table">
            <a:tbl>
              <a:tblPr/>
              <a:tblGrid>
                <a:gridCol w="2754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003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750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921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HALT-2 (2013)</a:t>
                      </a:r>
                      <a:endParaRPr kumimoji="0" lang="en-GB" alt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altLang="pt-PT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Países</a:t>
                      </a:r>
                      <a:endParaRPr kumimoji="0" lang="en-GB" altLang="pt-P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altLang="pt-PT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925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 total das UCCI</a:t>
                      </a:r>
                      <a:endParaRPr kumimoji="0" lang="en-GB" altLang="pt-PT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1.181 </a:t>
                      </a:r>
                      <a:endParaRPr kumimoji="0" lang="en-GB" altLang="pt-PT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alt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casas de enfermagem gerais (NH)</a:t>
                      </a:r>
                    </a:p>
                  </a:txBody>
                  <a:tcPr marL="68585" marR="6858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762 (65%)</a:t>
                      </a:r>
                    </a:p>
                  </a:txBody>
                  <a:tcPr marL="68585" marR="6858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 de ILPIs </a:t>
                      </a:r>
                      <a:r>
                        <a:rPr kumimoji="0" lang="en-GB" altLang="pt-P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pesquisadas</a:t>
                      </a:r>
                      <a:r>
                        <a:rPr kumimoji="0" lang="en-GB" altLang="pt-P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: 1,051 ILPIs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GB" altLang="pt-P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Min-max ILPIs </a:t>
                      </a:r>
                      <a:r>
                        <a:rPr kumimoji="0" lang="en-GB" altLang="pt-PT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por</a:t>
                      </a:r>
                      <a:r>
                        <a:rPr kumimoji="0" lang="en-GB" altLang="pt-P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altLang="pt-PT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país</a:t>
                      </a:r>
                      <a:r>
                        <a:rPr kumimoji="0" lang="en-GB" altLang="pt-P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: </a:t>
                      </a:r>
                      <a:r>
                        <a:rPr kumimoji="0" lang="en-GB" altLang="pt-P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1-234)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 dos </a:t>
                      </a:r>
                      <a:r>
                        <a:rPr kumimoji="0" lang="en-GB" altLang="pt-P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residentes</a:t>
                      </a:r>
                      <a:r>
                        <a:rPr kumimoji="0" lang="en-GB" altLang="pt-P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altLang="pt-P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elegíveis</a:t>
                      </a:r>
                      <a:r>
                        <a:rPr kumimoji="0" lang="en-GB" altLang="pt-P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: 77.264 </a:t>
                      </a:r>
                      <a:endParaRPr kumimoji="0" lang="en-GB" altLang="pt-P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GB" altLang="pt-P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Min-max </a:t>
                      </a:r>
                      <a:r>
                        <a:rPr kumimoji="0" lang="en-GB" altLang="pt-PT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por</a:t>
                      </a:r>
                      <a:r>
                        <a:rPr kumimoji="0" lang="en-GB" altLang="pt-P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altLang="pt-PT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país</a:t>
                      </a:r>
                      <a:r>
                        <a:rPr kumimoji="0" lang="en-GB" altLang="pt-P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: </a:t>
                      </a:r>
                      <a:r>
                        <a:rPr kumimoji="0" lang="en-GB" altLang="pt-P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202-18,371)</a:t>
                      </a:r>
                    </a:p>
                  </a:txBody>
                  <a:tcPr marL="68585" marR="6858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casas residenciais (RH)</a:t>
                      </a:r>
                    </a:p>
                  </a:txBody>
                  <a:tcPr marL="68585" marR="6858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63 (5%)</a:t>
                      </a:r>
                    </a:p>
                  </a:txBody>
                  <a:tcPr marL="68585" marR="6858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2763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ILPIs </a:t>
                      </a:r>
                      <a:r>
                        <a:rPr kumimoji="0" lang="en-GB" altLang="pt-PT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mistos</a:t>
                      </a:r>
                      <a:r>
                        <a:rPr kumimoji="0" lang="en-GB" altLang="pt-PT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(MLTCF)</a:t>
                      </a:r>
                    </a:p>
                  </a:txBody>
                  <a:tcPr marL="68585" marR="6858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226 (19%)</a:t>
                      </a:r>
                    </a:p>
                  </a:txBody>
                  <a:tcPr marL="68585" marR="6858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ILPIs </a:t>
                      </a:r>
                      <a:r>
                        <a:rPr kumimoji="0" lang="en-GB" altLang="pt-PT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psiquiátricos</a:t>
                      </a:r>
                      <a:endParaRPr kumimoji="0" lang="en-GB" altLang="pt-PT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alt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ILPIs para deficientes mentais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alt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ILPIs para os deficientes físicos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altLang="pt-PT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Centro de reabilitação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69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alt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GB" altLang="pt-P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entro </a:t>
                      </a:r>
                      <a:r>
                        <a:rPr kumimoji="0" lang="en-GB" altLang="pt-PT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de </a:t>
                      </a:r>
                      <a:r>
                        <a:rPr kumimoji="0" lang="en-GB" altLang="pt-PT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cuidados</a:t>
                      </a:r>
                      <a:r>
                        <a:rPr kumimoji="0" lang="en-GB" altLang="pt-PT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altLang="pt-PT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paliativos</a:t>
                      </a:r>
                      <a:endParaRPr kumimoji="0" lang="en-GB" altLang="pt-PT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alt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GB" altLang="pt-P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utros </a:t>
                      </a:r>
                      <a:r>
                        <a:rPr kumimoji="0" lang="en-GB" altLang="pt-PT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ILPIs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altLang="pt-PT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2975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84984"/>
            <a:ext cx="3168650" cy="312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467544" y="4902341"/>
            <a:ext cx="5040560" cy="123110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Portugal, 2013 – 143 UCCI </a:t>
            </a:r>
            <a:r>
              <a:rPr lang="pt-PT" sz="1600" dirty="0" smtClean="0"/>
              <a:t>(3043 residentes)</a:t>
            </a:r>
          </a:p>
          <a:p>
            <a:r>
              <a:rPr lang="pt-PT" sz="1400" dirty="0" smtClean="0"/>
              <a:t>49,9% ULD</a:t>
            </a:r>
          </a:p>
          <a:p>
            <a:r>
              <a:rPr lang="pt-PT" sz="1400" dirty="0" smtClean="0"/>
              <a:t>29,3% UMD</a:t>
            </a:r>
          </a:p>
          <a:p>
            <a:r>
              <a:rPr lang="pt-PT" sz="1400" dirty="0" smtClean="0"/>
              <a:t>17,4% UC</a:t>
            </a:r>
          </a:p>
          <a:p>
            <a:r>
              <a:rPr lang="pt-PT" sz="1400" dirty="0" smtClean="0"/>
              <a:t>3,4% UP</a:t>
            </a:r>
            <a:endParaRPr lang="pt-P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 dirty="0"/>
              <a:t>HALT-2: HAI &amp; </a:t>
            </a:r>
            <a:r>
              <a:rPr lang="fr-BE" altLang="pt-PT" dirty="0" smtClean="0"/>
              <a:t>USO ANTIMICROBIANOS</a:t>
            </a:r>
            <a:endParaRPr lang="en-US" altLang="pt-PT" dirty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endParaRPr lang="en-US" altLang="pt-PT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25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36" y="836712"/>
            <a:ext cx="5370513" cy="514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632809"/>
              </p:ext>
            </p:extLst>
          </p:nvPr>
        </p:nvGraphicFramePr>
        <p:xfrm>
          <a:off x="4427984" y="980728"/>
          <a:ext cx="4321175" cy="1874899"/>
        </p:xfrm>
        <a:graphic>
          <a:graphicData uri="http://schemas.openxmlformats.org/drawingml/2006/table">
            <a:tbl>
              <a:tblPr/>
              <a:tblGrid>
                <a:gridCol w="2881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398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1765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99" marR="685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PPS 2013</a:t>
                      </a:r>
                      <a:endParaRPr kumimoji="0" lang="en-GB" altLang="pt-PT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9" marR="685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1289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Prevalência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residentes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com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pelo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menos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um HAI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(Min-max HAI% </a:t>
                      </a:r>
                      <a:r>
                        <a:rPr kumimoji="0" lang="en-GB" altLang="pt-PT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por</a:t>
                      </a:r>
                      <a:r>
                        <a:rPr kumimoji="0" lang="en-GB" altLang="pt-P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altLang="pt-PT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país</a:t>
                      </a:r>
                      <a:r>
                        <a:rPr kumimoji="0" lang="en-GB" altLang="pt-P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) </a:t>
                      </a:r>
                    </a:p>
                  </a:txBody>
                  <a:tcPr marL="68599" marR="685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t-PT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3,4%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(0,4-9,5)</a:t>
                      </a:r>
                    </a:p>
                  </a:txBody>
                  <a:tcPr marL="68599" marR="685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5891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 de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residentes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com HAI</a:t>
                      </a:r>
                    </a:p>
                  </a:txBody>
                  <a:tcPr marL="68599" marR="685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2 626</a:t>
                      </a:r>
                    </a:p>
                  </a:txBody>
                  <a:tcPr marL="68599" marR="685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5891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 da HAI</a:t>
                      </a:r>
                    </a:p>
                  </a:txBody>
                  <a:tcPr marL="68599" marR="685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2 753 </a:t>
                      </a:r>
                    </a:p>
                  </a:txBody>
                  <a:tcPr marL="68599" marR="685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319032"/>
              </p:ext>
            </p:extLst>
          </p:nvPr>
        </p:nvGraphicFramePr>
        <p:xfrm>
          <a:off x="4427984" y="2852936"/>
          <a:ext cx="4319587" cy="2209801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16004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PPS 2013</a:t>
                      </a:r>
                      <a:endParaRPr kumimoji="0" lang="en-GB" altLang="pt-PT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46676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Prevalência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residentes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≥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receber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um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antimicrobiano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(Min-max AU%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por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país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) 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t-PT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4,4%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(1,3-11,3)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31117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 de </a:t>
                      </a: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residentes</a:t>
                      </a:r>
                      <a:r>
                        <a:rPr kumimoji="0" lang="en-GB" altLang="pt-P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com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antimicrobianos</a:t>
                      </a:r>
                      <a:endParaRPr kumimoji="0" lang="en-GB" altLang="pt-PT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3 367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6004"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 de antimicrobianos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 eaLnBrk="0" hangingPunct="0">
                        <a:lnSpc>
                          <a:spcPct val="90000"/>
                        </a:lnSpc>
                        <a:spcAft>
                          <a:spcPct val="25000"/>
                        </a:spcAft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t-P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3 561 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5364088" y="5157192"/>
            <a:ext cx="3672408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Portugal, 2013</a:t>
            </a:r>
          </a:p>
          <a:p>
            <a:r>
              <a:rPr lang="pt-PT" sz="1400" dirty="0" err="1" smtClean="0"/>
              <a:t>Prev</a:t>
            </a:r>
            <a:r>
              <a:rPr lang="pt-PT" sz="1400" dirty="0" smtClean="0"/>
              <a:t> IACS 10,4 % - 8,1% sem ITU-P (344 </a:t>
            </a:r>
            <a:r>
              <a:rPr lang="pt-PT" sz="1400" dirty="0" err="1" smtClean="0"/>
              <a:t>infeções</a:t>
            </a:r>
            <a:r>
              <a:rPr lang="pt-PT" sz="1400" dirty="0" smtClean="0"/>
              <a:t> em 317 residentes) </a:t>
            </a:r>
          </a:p>
          <a:p>
            <a:r>
              <a:rPr lang="pt-PT" sz="1400" dirty="0" err="1" smtClean="0"/>
              <a:t>Prev</a:t>
            </a:r>
            <a:r>
              <a:rPr lang="pt-PT" sz="1400" dirty="0" smtClean="0"/>
              <a:t> AM – 9,5%</a:t>
            </a:r>
            <a:endParaRPr lang="pt-P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/>
              <a:t>HALT-2: uso de antimicrobianos</a:t>
            </a:r>
            <a:endParaRPr lang="en-US" altLang="pt-PT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26</a:t>
            </a:r>
          </a:p>
        </p:txBody>
      </p:sp>
      <p:pic>
        <p:nvPicPr>
          <p:cNvPr id="3174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013" y="692150"/>
            <a:ext cx="2184400" cy="1566863"/>
          </a:xfrm>
        </p:spPr>
      </p:pic>
      <p:grpSp>
        <p:nvGrpSpPr>
          <p:cNvPr id="31749" name="Group 9"/>
          <p:cNvGrpSpPr>
            <a:grpSpLocks/>
          </p:cNvGrpSpPr>
          <p:nvPr/>
        </p:nvGrpSpPr>
        <p:grpSpPr bwMode="auto">
          <a:xfrm>
            <a:off x="212725" y="1776413"/>
            <a:ext cx="8931275" cy="4371975"/>
            <a:chOff x="212935" y="1426028"/>
            <a:chExt cx="8931065" cy="4373110"/>
          </a:xfrm>
        </p:grpSpPr>
        <p:pic>
          <p:nvPicPr>
            <p:cNvPr id="3175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4567" y="2199138"/>
              <a:ext cx="3397501" cy="36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935" y="2133600"/>
              <a:ext cx="3201312" cy="3665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752" name="Groep 22"/>
            <p:cNvGrpSpPr>
              <a:grpSpLocks/>
            </p:cNvGrpSpPr>
            <p:nvPr/>
          </p:nvGrpSpPr>
          <p:grpSpPr bwMode="auto">
            <a:xfrm>
              <a:off x="2656114" y="1426028"/>
              <a:ext cx="5627914" cy="1208315"/>
              <a:chOff x="2656114" y="1426028"/>
              <a:chExt cx="5627914" cy="1208315"/>
            </a:xfrm>
          </p:grpSpPr>
          <p:cxnSp>
            <p:nvCxnSpPr>
              <p:cNvPr id="31760" name="Rechte verbindingslijn 13"/>
              <p:cNvCxnSpPr>
                <a:cxnSpLocks noChangeShapeType="1"/>
              </p:cNvCxnSpPr>
              <p:nvPr/>
            </p:nvCxnSpPr>
            <p:spPr bwMode="auto">
              <a:xfrm flipV="1">
                <a:off x="2656114" y="1796143"/>
                <a:ext cx="1034143" cy="838200"/>
              </a:xfrm>
              <a:prstGeom prst="line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1761" name="Tekstvak 15"/>
              <p:cNvSpPr txBox="1">
                <a:spLocks noChangeArrowheads="1"/>
              </p:cNvSpPr>
              <p:nvPr/>
            </p:nvSpPr>
            <p:spPr bwMode="auto">
              <a:xfrm>
                <a:off x="3352799" y="1426028"/>
                <a:ext cx="4931229" cy="34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Aft>
                    <a:spcPct val="25000"/>
                  </a:spcAft>
                  <a:buChar char="–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nl-BE" altLang="pt-PT" sz="1800" b="1">
                    <a:solidFill>
                      <a:srgbClr val="C00000"/>
                    </a:solidFill>
                    <a:latin typeface="Calibri" panose="020F0502020204030204" pitchFamily="34" charset="0"/>
                  </a:rPr>
                  <a:t>22% de todos os agentes antimicrobianos = uroprophylaxis</a:t>
                </a:r>
              </a:p>
            </p:txBody>
          </p:sp>
        </p:grpSp>
        <p:grpSp>
          <p:nvGrpSpPr>
            <p:cNvPr id="31753" name="Groep 21"/>
            <p:cNvGrpSpPr>
              <a:grpSpLocks/>
            </p:cNvGrpSpPr>
            <p:nvPr/>
          </p:nvGrpSpPr>
          <p:grpSpPr bwMode="auto">
            <a:xfrm>
              <a:off x="2329543" y="2569030"/>
              <a:ext cx="6030686" cy="1897215"/>
              <a:chOff x="2329543" y="2569030"/>
              <a:chExt cx="6030686" cy="1897215"/>
            </a:xfrm>
          </p:grpSpPr>
          <p:sp>
            <p:nvSpPr>
              <p:cNvPr id="31756" name="Ovaal 9"/>
              <p:cNvSpPr>
                <a:spLocks noChangeArrowheads="1"/>
              </p:cNvSpPr>
              <p:nvPr/>
            </p:nvSpPr>
            <p:spPr bwMode="auto">
              <a:xfrm>
                <a:off x="7739743" y="2569030"/>
                <a:ext cx="620486" cy="326572"/>
              </a:xfrm>
              <a:prstGeom prst="ellipse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>
                <a:lvl1pPr eaLnBrk="0" hangingPunct="0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Aft>
                    <a:spcPct val="25000"/>
                  </a:spcAft>
                  <a:buChar char="–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nl-BE" altLang="pt-PT" sz="3200"/>
              </a:p>
            </p:txBody>
          </p:sp>
          <p:sp>
            <p:nvSpPr>
              <p:cNvPr id="31757" name="Ovaal 8"/>
              <p:cNvSpPr>
                <a:spLocks noChangeArrowheads="1"/>
              </p:cNvSpPr>
              <p:nvPr/>
            </p:nvSpPr>
            <p:spPr bwMode="auto">
              <a:xfrm>
                <a:off x="2329543" y="2656115"/>
                <a:ext cx="620486" cy="326572"/>
              </a:xfrm>
              <a:prstGeom prst="ellipse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>
                <a:lvl1pPr eaLnBrk="0" hangingPunct="0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Aft>
                    <a:spcPct val="25000"/>
                  </a:spcAft>
                  <a:buChar char="–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nl-BE" altLang="pt-PT" sz="3200"/>
              </a:p>
            </p:txBody>
          </p:sp>
          <p:sp>
            <p:nvSpPr>
              <p:cNvPr id="31758" name="Tekstvak 16"/>
              <p:cNvSpPr txBox="1">
                <a:spLocks noChangeArrowheads="1"/>
              </p:cNvSpPr>
              <p:nvPr/>
            </p:nvSpPr>
            <p:spPr bwMode="auto">
              <a:xfrm>
                <a:off x="3287484" y="3875314"/>
                <a:ext cx="2514601" cy="590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Aft>
                    <a:spcPct val="25000"/>
                  </a:spcAft>
                  <a:buChar char="–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nl-BE" altLang="pt-PT" sz="1800" b="1" dirty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48% de todos os agentes antimicrobianos</a:t>
                </a:r>
              </a:p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nl-BE" altLang="pt-PT" sz="1800" b="1" dirty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 = Para o trato urinário</a:t>
                </a:r>
              </a:p>
            </p:txBody>
          </p:sp>
          <p:sp>
            <p:nvSpPr>
              <p:cNvPr id="31759" name="Rechteraccolade 19"/>
              <p:cNvSpPr>
                <a:spLocks/>
              </p:cNvSpPr>
              <p:nvPr/>
            </p:nvSpPr>
            <p:spPr bwMode="auto">
              <a:xfrm rot="5400000">
                <a:off x="4848603" y="692238"/>
                <a:ext cx="869198" cy="5363008"/>
              </a:xfrm>
              <a:prstGeom prst="rightBrace">
                <a:avLst>
                  <a:gd name="adj1" fmla="val 8341"/>
                  <a:gd name="adj2" fmla="val 50000"/>
                </a:avLst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>
                <a:lvl1pPr eaLnBrk="0" hangingPunct="0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Aft>
                    <a:spcPct val="25000"/>
                  </a:spcAft>
                  <a:buChar char="–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nl-BE" altLang="pt-PT" sz="3200"/>
              </a:p>
            </p:txBody>
          </p:sp>
        </p:grpSp>
        <p:sp>
          <p:nvSpPr>
            <p:cNvPr id="31754" name="Tekstvak 23"/>
            <p:cNvSpPr txBox="1">
              <a:spLocks noChangeArrowheads="1"/>
            </p:cNvSpPr>
            <p:nvPr/>
          </p:nvSpPr>
          <p:spPr bwMode="auto">
            <a:xfrm>
              <a:off x="3396343" y="2231571"/>
              <a:ext cx="228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Aft>
                  <a:spcPct val="25000"/>
                </a:spcAft>
                <a:buChar char="–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nl-BE" altLang="pt-PT" sz="2000" b="1">
                  <a:latin typeface="Calibri" panose="020F0502020204030204" pitchFamily="34" charset="0"/>
                </a:rPr>
                <a:t>%</a:t>
              </a:r>
            </a:p>
          </p:txBody>
        </p:sp>
        <p:sp>
          <p:nvSpPr>
            <p:cNvPr id="31755" name="Tekstvak 24"/>
            <p:cNvSpPr txBox="1">
              <a:spLocks noChangeArrowheads="1"/>
            </p:cNvSpPr>
            <p:nvPr/>
          </p:nvSpPr>
          <p:spPr bwMode="auto">
            <a:xfrm>
              <a:off x="8817429" y="2198913"/>
              <a:ext cx="3265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Aft>
                  <a:spcPct val="25000"/>
                </a:spcAft>
                <a:buChar char="–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nl-BE" altLang="pt-PT" sz="2000" b="1">
                  <a:latin typeface="Calibri" panose="020F0502020204030204" pitchFamily="34" charset="0"/>
                </a:rPr>
                <a:t>%</a:t>
              </a:r>
            </a:p>
          </p:txBody>
        </p:sp>
      </p:grpSp>
      <p:sp>
        <p:nvSpPr>
          <p:cNvPr id="2" name="CaixaDeTexto 1"/>
          <p:cNvSpPr txBox="1"/>
          <p:nvPr/>
        </p:nvSpPr>
        <p:spPr>
          <a:xfrm>
            <a:off x="3173044" y="571324"/>
            <a:ext cx="5187167" cy="123110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Portugal, 2013</a:t>
            </a:r>
          </a:p>
          <a:p>
            <a:r>
              <a:rPr lang="pt-PT" sz="1400" dirty="0"/>
              <a:t>p</a:t>
            </a:r>
            <a:r>
              <a:rPr lang="pt-PT" sz="1400" dirty="0" smtClean="0"/>
              <a:t>rofiláctico 11,9%; tratamento 88,15%</a:t>
            </a:r>
          </a:p>
          <a:p>
            <a:r>
              <a:rPr lang="pt-PT" sz="1400" dirty="0" err="1"/>
              <a:t>p</a:t>
            </a:r>
            <a:r>
              <a:rPr lang="pt-PT" sz="1400" dirty="0" err="1" smtClean="0"/>
              <a:t>rofil</a:t>
            </a:r>
            <a:r>
              <a:rPr lang="pt-PT" sz="1400" dirty="0" smtClean="0"/>
              <a:t> - ITU – 32,4</a:t>
            </a:r>
          </a:p>
          <a:p>
            <a:r>
              <a:rPr lang="pt-PT" sz="1400" dirty="0" smtClean="0"/>
              <a:t>Outra – 24,3</a:t>
            </a:r>
          </a:p>
          <a:p>
            <a:r>
              <a:rPr lang="pt-PT" sz="1400" dirty="0" smtClean="0"/>
              <a:t>ITR 18,9</a:t>
            </a:r>
            <a:endParaRPr lang="pt-P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23528" y="682849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 dirty="0"/>
              <a:t>HALT-2: </a:t>
            </a:r>
            <a:r>
              <a:rPr lang="fr-BE" altLang="pt-PT" dirty="0" smtClean="0"/>
              <a:t>HAI</a:t>
            </a:r>
            <a:endParaRPr lang="en-US" altLang="pt-PT" dirty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27</a:t>
            </a:r>
          </a:p>
        </p:txBody>
      </p:sp>
      <p:grpSp>
        <p:nvGrpSpPr>
          <p:cNvPr id="32772" name="Group 22"/>
          <p:cNvGrpSpPr>
            <a:grpSpLocks/>
          </p:cNvGrpSpPr>
          <p:nvPr/>
        </p:nvGrpSpPr>
        <p:grpSpPr bwMode="auto">
          <a:xfrm>
            <a:off x="1233488" y="1519238"/>
            <a:ext cx="6376987" cy="3813175"/>
            <a:chOff x="1003284" y="650943"/>
            <a:chExt cx="6377231" cy="3812071"/>
          </a:xfrm>
        </p:grpSpPr>
        <p:grpSp>
          <p:nvGrpSpPr>
            <p:cNvPr id="32773" name="Groep 18"/>
            <p:cNvGrpSpPr>
              <a:grpSpLocks/>
            </p:cNvGrpSpPr>
            <p:nvPr/>
          </p:nvGrpSpPr>
          <p:grpSpPr bwMode="auto">
            <a:xfrm>
              <a:off x="1003284" y="1292809"/>
              <a:ext cx="6377231" cy="3170205"/>
              <a:chOff x="139849" y="2980094"/>
              <a:chExt cx="6377231" cy="3170205"/>
            </a:xfrm>
          </p:grpSpPr>
          <p:pic>
            <p:nvPicPr>
              <p:cNvPr id="32780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6869" y="3095882"/>
                <a:ext cx="3260211" cy="30544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2781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849" y="2980094"/>
                <a:ext cx="2834032" cy="2855549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3" name="TextBox 14"/>
              <p:cNvSpPr txBox="1"/>
              <p:nvPr/>
            </p:nvSpPr>
            <p:spPr>
              <a:xfrm>
                <a:off x="5037473" y="4022078"/>
                <a:ext cx="1001751" cy="4253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nl-BE" sz="2400" b="1" dirty="0">
                    <a:solidFill>
                      <a:schemeClr val="accent4"/>
                    </a:solidFill>
                    <a:latin typeface="Calibri" pitchFamily="34" charset="0"/>
                  </a:rPr>
                  <a:t>31%</a:t>
                </a:r>
              </a:p>
            </p:txBody>
          </p:sp>
          <p:sp>
            <p:nvSpPr>
              <p:cNvPr id="34" name="TextBox 15"/>
              <p:cNvSpPr txBox="1"/>
              <p:nvPr/>
            </p:nvSpPr>
            <p:spPr>
              <a:xfrm>
                <a:off x="4665984" y="5026675"/>
                <a:ext cx="1001751" cy="4253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nl-BE" sz="2400" b="1" dirty="0">
                    <a:solidFill>
                      <a:schemeClr val="accent4"/>
                    </a:solidFill>
                    <a:latin typeface="Calibri" pitchFamily="34" charset="0"/>
                  </a:rPr>
                  <a:t>31%</a:t>
                </a:r>
              </a:p>
            </p:txBody>
          </p:sp>
          <p:sp>
            <p:nvSpPr>
              <p:cNvPr id="35" name="TextBox 16"/>
              <p:cNvSpPr txBox="1"/>
              <p:nvPr/>
            </p:nvSpPr>
            <p:spPr>
              <a:xfrm>
                <a:off x="3665821" y="4409315"/>
                <a:ext cx="1000163" cy="42374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nl-BE" sz="2400" b="1" dirty="0">
                    <a:solidFill>
                      <a:schemeClr val="accent4"/>
                    </a:solidFill>
                    <a:latin typeface="Calibri" pitchFamily="34" charset="0"/>
                  </a:rPr>
                  <a:t>23%</a:t>
                </a:r>
              </a:p>
            </p:txBody>
          </p:sp>
          <p:sp>
            <p:nvSpPr>
              <p:cNvPr id="36" name="TextBox 18"/>
              <p:cNvSpPr txBox="1"/>
              <p:nvPr/>
            </p:nvSpPr>
            <p:spPr>
              <a:xfrm>
                <a:off x="4113513" y="3369805"/>
                <a:ext cx="1000163" cy="4253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nl-BE" sz="2400" b="1" dirty="0">
                    <a:solidFill>
                      <a:schemeClr val="accent4"/>
                    </a:solidFill>
                    <a:latin typeface="Calibri" pitchFamily="34" charset="0"/>
                  </a:rPr>
                  <a:t>6%</a:t>
                </a:r>
              </a:p>
            </p:txBody>
          </p:sp>
        </p:grpSp>
        <p:sp>
          <p:nvSpPr>
            <p:cNvPr id="32774" name="Rechthoek 22"/>
            <p:cNvSpPr>
              <a:spLocks noChangeArrowheads="1"/>
            </p:cNvSpPr>
            <p:nvPr/>
          </p:nvSpPr>
          <p:spPr bwMode="auto">
            <a:xfrm>
              <a:off x="4827511" y="1108143"/>
              <a:ext cx="6960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Aft>
                  <a:spcPct val="25000"/>
                </a:spcAft>
                <a:buChar char="–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nl-BE" altLang="pt-PT" sz="2000">
                  <a:latin typeface="Calibri" panose="020F0502020204030204" pitchFamily="34" charset="0"/>
                </a:rPr>
                <a:t>0,2</a:t>
              </a:r>
              <a:r>
                <a:rPr lang="nl-BE" altLang="pt-PT" sz="2000" b="1">
                  <a:latin typeface="Calibri" panose="020F0502020204030204" pitchFamily="34" charset="0"/>
                </a:rPr>
                <a:t>%</a:t>
              </a:r>
              <a:endParaRPr lang="nl-BE" altLang="pt-PT" sz="2000" b="1">
                <a:latin typeface="Arial" panose="020B0604020202020204" pitchFamily="34" charset="0"/>
              </a:endParaRPr>
            </a:p>
          </p:txBody>
        </p:sp>
        <p:sp>
          <p:nvSpPr>
            <p:cNvPr id="32775" name="Rechthoek 23"/>
            <p:cNvSpPr>
              <a:spLocks noChangeArrowheads="1"/>
            </p:cNvSpPr>
            <p:nvPr/>
          </p:nvSpPr>
          <p:spPr bwMode="auto">
            <a:xfrm>
              <a:off x="5404454" y="650943"/>
              <a:ext cx="4972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Aft>
                  <a:spcPct val="25000"/>
                </a:spcAft>
                <a:buChar char="–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nl-BE" altLang="pt-PT" sz="2000">
                  <a:latin typeface="Calibri" panose="020F0502020204030204" pitchFamily="34" charset="0"/>
                </a:rPr>
                <a:t>2%</a:t>
              </a:r>
              <a:endParaRPr lang="nl-BE" altLang="pt-PT" sz="2000">
                <a:latin typeface="Arial" panose="020B0604020202020204" pitchFamily="34" charset="0"/>
              </a:endParaRPr>
            </a:p>
          </p:txBody>
        </p:sp>
        <p:sp>
          <p:nvSpPr>
            <p:cNvPr id="32776" name="Rechthoek 24"/>
            <p:cNvSpPr>
              <a:spLocks noChangeArrowheads="1"/>
            </p:cNvSpPr>
            <p:nvPr/>
          </p:nvSpPr>
          <p:spPr bwMode="auto">
            <a:xfrm>
              <a:off x="5828996" y="944858"/>
              <a:ext cx="4972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Aft>
                  <a:spcPct val="25000"/>
                </a:spcAft>
                <a:buChar char="–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nl-BE" altLang="pt-PT" sz="2000">
                  <a:latin typeface="Calibri" panose="020F0502020204030204" pitchFamily="34" charset="0"/>
                </a:rPr>
                <a:t>2%</a:t>
              </a:r>
              <a:endParaRPr lang="nl-BE" altLang="pt-PT" sz="2000">
                <a:latin typeface="Arial" panose="020B0604020202020204" pitchFamily="34" charset="0"/>
              </a:endParaRPr>
            </a:p>
          </p:txBody>
        </p:sp>
        <p:cxnSp>
          <p:nvCxnSpPr>
            <p:cNvPr id="32777" name="Rechte verbindingslijn 26"/>
            <p:cNvCxnSpPr>
              <a:cxnSpLocks noChangeShapeType="1"/>
              <a:stCxn id="32774" idx="2"/>
            </p:cNvCxnSpPr>
            <p:nvPr/>
          </p:nvCxnSpPr>
          <p:spPr bwMode="auto">
            <a:xfrm>
              <a:off x="5175523" y="1477475"/>
              <a:ext cx="180248" cy="15538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78" name="Rechte verbindingslijn 28"/>
            <p:cNvCxnSpPr>
              <a:cxnSpLocks noChangeShapeType="1"/>
              <a:stCxn id="32775" idx="2"/>
            </p:cNvCxnSpPr>
            <p:nvPr/>
          </p:nvCxnSpPr>
          <p:spPr bwMode="auto">
            <a:xfrm flipH="1">
              <a:off x="5540829" y="1020275"/>
              <a:ext cx="112251" cy="72143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79" name="Rechte verbindingslijn 33"/>
            <p:cNvCxnSpPr>
              <a:cxnSpLocks noChangeShapeType="1"/>
            </p:cNvCxnSpPr>
            <p:nvPr/>
          </p:nvCxnSpPr>
          <p:spPr bwMode="auto">
            <a:xfrm flipH="1">
              <a:off x="5682343" y="1349829"/>
              <a:ext cx="293914" cy="33745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 dirty="0" err="1"/>
              <a:t>Lições</a:t>
            </a:r>
            <a:r>
              <a:rPr lang="fr-BE" altLang="pt-PT" dirty="0"/>
              <a:t> </a:t>
            </a:r>
            <a:r>
              <a:rPr lang="fr-BE" altLang="pt-PT" dirty="0" err="1"/>
              <a:t>aprendidas</a:t>
            </a:r>
            <a:r>
              <a:rPr lang="fr-BE" altLang="pt-PT" dirty="0"/>
              <a:t> a partir do </a:t>
            </a:r>
            <a:r>
              <a:rPr lang="fr-BE" altLang="pt-PT" dirty="0" err="1"/>
              <a:t>anterior</a:t>
            </a:r>
            <a:r>
              <a:rPr lang="fr-BE" altLang="pt-PT" dirty="0"/>
              <a:t> </a:t>
            </a:r>
            <a:br>
              <a:rPr lang="fr-BE" altLang="pt-PT" dirty="0"/>
            </a:br>
            <a:r>
              <a:rPr lang="fr-BE" altLang="pt-PT" dirty="0"/>
              <a:t>PROJETO HALT</a:t>
            </a:r>
            <a:endParaRPr lang="en-US" altLang="pt-PT" dirty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323850" y="1196975"/>
            <a:ext cx="8526463" cy="50450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pt-PT" dirty="0" err="1" smtClean="0">
                <a:ea typeface="ＭＳ Ｐゴシック" panose="020B0600070205080204" pitchFamily="34" charset="-128"/>
              </a:rPr>
              <a:t>Forneceu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uma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>
                <a:ea typeface="ＭＳ Ｐゴシック" panose="020B0600070205080204" pitchFamily="34" charset="-128"/>
              </a:rPr>
              <a:t>base 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de dados para </a:t>
            </a:r>
            <a:r>
              <a:rPr lang="en-US" altLang="pt-PT" dirty="0" err="1">
                <a:ea typeface="ＭＳ Ｐゴシック" panose="020B0600070205080204" pitchFamily="34" charset="-128"/>
              </a:rPr>
              <a:t>muitos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países</a:t>
            </a:r>
            <a:r>
              <a:rPr lang="en-US" altLang="pt-PT" dirty="0">
                <a:ea typeface="ＭＳ Ｐゴシック" panose="020B0600070205080204" pitchFamily="34" charset="-128"/>
              </a:rPr>
              <a:t> que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realizaram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>
                <a:ea typeface="ＭＳ Ｐゴシック" panose="020B0600070205080204" pitchFamily="34" charset="-128"/>
              </a:rPr>
              <a:t>a </a:t>
            </a:r>
            <a:r>
              <a:rPr lang="en-US" altLang="pt-PT" dirty="0" err="1">
                <a:ea typeface="ＭＳ Ｐゴシック" panose="020B0600070205080204" pitchFamily="34" charset="-128"/>
              </a:rPr>
              <a:t>pesquisa</a:t>
            </a:r>
            <a:r>
              <a:rPr lang="en-US" altLang="pt-PT" dirty="0">
                <a:ea typeface="ＭＳ Ｐゴシック" panose="020B0600070205080204" pitchFamily="34" charset="-128"/>
              </a:rPr>
              <a:t> pela </a:t>
            </a:r>
            <a:r>
              <a:rPr lang="en-US" altLang="pt-PT" dirty="0" err="1">
                <a:ea typeface="ＭＳ Ｐゴシック" panose="020B0600070205080204" pitchFamily="34" charset="-128"/>
              </a:rPr>
              <a:t>primeira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vez</a:t>
            </a:r>
            <a:endParaRPr lang="en-US" altLang="pt-PT" dirty="0">
              <a:ea typeface="ＭＳ Ｐゴシック" panose="020B0600070205080204" pitchFamily="34" charset="-128"/>
            </a:endParaRPr>
          </a:p>
          <a:p>
            <a:pPr marL="1943100" lvl="3" indent="-342900" eaLnBrk="1" hangingPunct="1">
              <a:buFont typeface="Wingdings" panose="05000000000000000000" pitchFamily="2" charset="2"/>
              <a:buChar char="§"/>
            </a:pPr>
            <a:endParaRPr lang="en-US" altLang="pt-PT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dirty="0" smtClean="0"/>
              <a:t>Aumentou a </a:t>
            </a:r>
            <a:r>
              <a:rPr lang="pt-PT" dirty="0" smtClean="0">
                <a:solidFill>
                  <a:srgbClr val="C00000"/>
                </a:solidFill>
              </a:rPr>
              <a:t>sensibilização</a:t>
            </a:r>
            <a:r>
              <a:rPr lang="pt-PT" dirty="0" smtClean="0"/>
              <a:t> </a:t>
            </a:r>
            <a:r>
              <a:rPr lang="pt-PT" dirty="0"/>
              <a:t>para </a:t>
            </a:r>
            <a:r>
              <a:rPr lang="pt-PT" dirty="0" smtClean="0"/>
              <a:t>os cuidados </a:t>
            </a:r>
            <a:r>
              <a:rPr lang="pt-PT" dirty="0"/>
              <a:t>de longa duração (menos recursos e </a:t>
            </a:r>
            <a:r>
              <a:rPr lang="pt-PT" dirty="0" smtClean="0"/>
              <a:t>experiência nesta área)</a:t>
            </a:r>
          </a:p>
          <a:p>
            <a:pPr marL="1943100" lvl="3" indent="-342900" eaLnBrk="1" hangingPunct="1"/>
            <a:endParaRPr lang="en-US" altLang="pt-PT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pt-PT" dirty="0" err="1" smtClean="0">
                <a:ea typeface="ＭＳ Ｐゴシック" panose="020B0600070205080204" pitchFamily="34" charset="-128"/>
              </a:rPr>
              <a:t>Uso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de dados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permitiu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:</a:t>
            </a:r>
            <a:endParaRPr lang="en-US" altLang="pt-PT" dirty="0">
              <a:ea typeface="ＭＳ Ｐゴシック" panose="020B0600070205080204" pitchFamily="34" charset="-128"/>
            </a:endParaRPr>
          </a:p>
          <a:p>
            <a:pPr marL="631825" lvl="2" eaLnBrk="1" hangingPunct="1"/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Identificar</a:t>
            </a:r>
            <a:r>
              <a:rPr lang="en-US" altLang="pt-PT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prioridades</a:t>
            </a:r>
            <a:r>
              <a:rPr lang="en-US" altLang="pt-PT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pt-PT" dirty="0">
                <a:ea typeface="ＭＳ Ｐゴシック" panose="020B0600070205080204" pitchFamily="34" charset="-128"/>
              </a:rPr>
              <a:t>para </a:t>
            </a:r>
            <a:r>
              <a:rPr lang="en-US" altLang="pt-PT" dirty="0" err="1">
                <a:ea typeface="ＭＳ Ｐゴシック" panose="020B0600070205080204" pitchFamily="34" charset="-128"/>
              </a:rPr>
              <a:t>futuras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pesquisas</a:t>
            </a:r>
            <a:endParaRPr lang="en-US" altLang="pt-PT" dirty="0">
              <a:ea typeface="ＭＳ Ｐゴシック" panose="020B0600070205080204" pitchFamily="34" charset="-128"/>
            </a:endParaRPr>
          </a:p>
          <a:p>
            <a:pPr marL="631825" lvl="2" eaLnBrk="1" hangingPunct="1"/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I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niciativas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nacionais</a:t>
            </a:r>
            <a:r>
              <a:rPr lang="en-US" altLang="pt-PT" dirty="0">
                <a:ea typeface="ＭＳ Ｐゴシック" panose="020B0600070205080204" pitchFamily="34" charset="-128"/>
              </a:rPr>
              <a:t> e </a:t>
            </a:r>
            <a:r>
              <a:rPr lang="en-US" altLang="pt-PT" dirty="0" err="1">
                <a:ea typeface="ＭＳ Ｐゴシック" panose="020B0600070205080204" pitchFamily="34" charset="-128"/>
              </a:rPr>
              <a:t>locais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</a:p>
          <a:p>
            <a:pPr marL="0" indent="0" eaLnBrk="1" hangingPunct="1"/>
            <a:endParaRPr lang="en-US" altLang="pt-PT" dirty="0" smtClean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pt-PT" dirty="0" err="1" smtClean="0">
                <a:ea typeface="ＭＳ Ｐゴシック" panose="020B0600070205080204" pitchFamily="34" charset="-128"/>
              </a:rPr>
              <a:t>Perceber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as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influências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sazonais</a:t>
            </a:r>
            <a:endParaRPr lang="en-US" altLang="pt-PT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 dirty="0" err="1"/>
              <a:t>Porquê</a:t>
            </a:r>
            <a:r>
              <a:rPr lang="fr-BE" altLang="pt-PT" dirty="0"/>
              <a:t> </a:t>
            </a:r>
            <a:r>
              <a:rPr lang="fr-BE" altLang="pt-PT" dirty="0" err="1"/>
              <a:t>repetir</a:t>
            </a:r>
            <a:r>
              <a:rPr lang="fr-BE" altLang="pt-PT" dirty="0"/>
              <a:t> o HALT?</a:t>
            </a:r>
            <a:endParaRPr lang="en-US" altLang="pt-PT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23850" y="1196975"/>
            <a:ext cx="8526463" cy="5045075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pt-PT" dirty="0" err="1">
                <a:ea typeface="ＭＳ Ｐゴシック" panose="020B0600070205080204" pitchFamily="34" charset="-128"/>
              </a:rPr>
              <a:t>Aumentar</a:t>
            </a:r>
            <a:r>
              <a:rPr lang="en-US" altLang="pt-PT" dirty="0">
                <a:ea typeface="ＭＳ Ｐゴシック" panose="020B0600070205080204" pitchFamily="34" charset="-128"/>
              </a:rPr>
              <a:t> o </a:t>
            </a:r>
            <a:r>
              <a:rPr lang="en-US" altLang="pt-PT" dirty="0" err="1">
                <a:ea typeface="ＭＳ Ｐゴシック" panose="020B0600070205080204" pitchFamily="34" charset="-128"/>
              </a:rPr>
              <a:t>número</a:t>
            </a:r>
            <a:r>
              <a:rPr lang="en-US" altLang="pt-PT" dirty="0">
                <a:ea typeface="ＭＳ Ｐゴシック" panose="020B0600070205080204" pitchFamily="34" charset="-128"/>
              </a:rPr>
              <a:t> de </a:t>
            </a:r>
            <a:r>
              <a:rPr lang="en-US" altLang="pt-PT" dirty="0" err="1">
                <a:ea typeface="ＭＳ Ｐゴシック" panose="020B0600070205080204" pitchFamily="34" charset="-128"/>
              </a:rPr>
              <a:t>países</a:t>
            </a:r>
            <a:r>
              <a:rPr lang="en-US" altLang="pt-PT" dirty="0">
                <a:ea typeface="ＭＳ Ｐゴシック" panose="020B0600070205080204" pitchFamily="34" charset="-128"/>
              </a:rPr>
              <a:t> e UCCI </a:t>
            </a:r>
            <a:r>
              <a:rPr lang="en-US" altLang="pt-PT" dirty="0" err="1">
                <a:ea typeface="ＭＳ Ｐゴシック" panose="020B0600070205080204" pitchFamily="34" charset="-128"/>
              </a:rPr>
              <a:t>participantes</a:t>
            </a:r>
            <a:r>
              <a:rPr lang="en-US" altLang="pt-PT" dirty="0">
                <a:ea typeface="ＭＳ Ｐゴシック" panose="020B0600070205080204" pitchFamily="34" charset="-128"/>
              </a:rPr>
              <a:t> (</a:t>
            </a:r>
            <a:r>
              <a:rPr lang="en-US" altLang="pt-PT" dirty="0" err="1">
                <a:ea typeface="ＭＳ Ｐゴシック" panose="020B0600070205080204" pitchFamily="34" charset="-128"/>
              </a:rPr>
              <a:t>amostra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representativa</a:t>
            </a:r>
            <a:r>
              <a:rPr lang="en-US" altLang="pt-PT" dirty="0">
                <a:ea typeface="ＭＳ Ｐゴシック" panose="020B0600070205080204" pitchFamily="34" charset="-128"/>
              </a:rPr>
              <a:t>)</a:t>
            </a: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pt-PT" sz="1600" dirty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pt-PT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Melhorar</a:t>
            </a:r>
            <a:r>
              <a:rPr lang="en-US" altLang="pt-PT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a </a:t>
            </a:r>
            <a:r>
              <a:rPr lang="en-US" altLang="pt-PT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qualidade</a:t>
            </a:r>
            <a:r>
              <a:rPr lang="en-US" altLang="pt-PT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pt-PT" dirty="0">
                <a:ea typeface="ＭＳ Ｐゴシック" panose="020B0600070205080204" pitchFamily="34" charset="-128"/>
              </a:rPr>
              <a:t>dos dados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disponiveis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sobre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>
                <a:ea typeface="ＭＳ Ｐゴシック" panose="020B0600070205080204" pitchFamily="34" charset="-128"/>
              </a:rPr>
              <a:t>HAI, </a:t>
            </a:r>
            <a:r>
              <a:rPr lang="en-US" altLang="pt-PT" dirty="0" err="1">
                <a:ea typeface="ＭＳ Ｐゴシック" panose="020B0600070205080204" pitchFamily="34" charset="-128"/>
              </a:rPr>
              <a:t>uso</a:t>
            </a:r>
            <a:r>
              <a:rPr lang="en-US" altLang="pt-PT" dirty="0">
                <a:ea typeface="ＭＳ Ｐゴシック" panose="020B0600070205080204" pitchFamily="34" charset="-128"/>
              </a:rPr>
              <a:t> de </a:t>
            </a:r>
            <a:r>
              <a:rPr lang="en-US" altLang="pt-PT" dirty="0" err="1">
                <a:ea typeface="ＭＳ Ｐゴシック" panose="020B0600070205080204" pitchFamily="34" charset="-128"/>
              </a:rPr>
              <a:t>antimicrobianos</a:t>
            </a:r>
            <a:r>
              <a:rPr lang="en-US" altLang="pt-PT" dirty="0">
                <a:ea typeface="ＭＳ Ｐゴシック" panose="020B0600070205080204" pitchFamily="34" charset="-128"/>
              </a:rPr>
              <a:t>, </a:t>
            </a:r>
            <a:r>
              <a:rPr lang="en-US" altLang="pt-PT" dirty="0" err="1">
                <a:ea typeface="ＭＳ Ｐゴシック" panose="020B0600070205080204" pitchFamily="34" charset="-128"/>
              </a:rPr>
              <a:t>práticas</a:t>
            </a:r>
            <a:r>
              <a:rPr lang="en-US" altLang="pt-PT" dirty="0">
                <a:ea typeface="ＭＳ Ｐゴシック" panose="020B0600070205080204" pitchFamily="34" charset="-128"/>
              </a:rPr>
              <a:t> e </a:t>
            </a:r>
            <a:r>
              <a:rPr lang="en-US" altLang="pt-PT" dirty="0" err="1">
                <a:ea typeface="ＭＳ Ｐゴシック" panose="020B0600070205080204" pitchFamily="34" charset="-128"/>
              </a:rPr>
              <a:t>recursos</a:t>
            </a:r>
            <a:r>
              <a:rPr lang="en-US" altLang="pt-PT" dirty="0">
                <a:ea typeface="ＭＳ Ｐゴシック" panose="020B0600070205080204" pitchFamily="34" charset="-128"/>
              </a:rPr>
              <a:t> de </a:t>
            </a:r>
            <a:r>
              <a:rPr lang="en-US" altLang="pt-PT" dirty="0" err="1">
                <a:ea typeface="ＭＳ Ｐゴシック" panose="020B0600070205080204" pitchFamily="34" charset="-128"/>
              </a:rPr>
              <a:t>prevenção</a:t>
            </a:r>
            <a:r>
              <a:rPr lang="en-US" altLang="pt-PT" dirty="0">
                <a:ea typeface="ＭＳ Ｐゴシック" panose="020B0600070205080204" pitchFamily="34" charset="-128"/>
              </a:rPr>
              <a:t> e </a:t>
            </a:r>
            <a:r>
              <a:rPr lang="en-US" altLang="pt-PT" dirty="0" err="1">
                <a:ea typeface="ＭＳ Ｐゴシック" panose="020B0600070205080204" pitchFamily="34" charset="-128"/>
              </a:rPr>
              <a:t>controlo</a:t>
            </a:r>
            <a:r>
              <a:rPr lang="en-US" altLang="pt-PT" dirty="0">
                <a:ea typeface="ＭＳ Ｐゴシック" panose="020B0600070205080204" pitchFamily="34" charset="-128"/>
              </a:rPr>
              <a:t> de </a:t>
            </a:r>
            <a:r>
              <a:rPr lang="en-US" altLang="pt-PT" dirty="0" err="1">
                <a:ea typeface="ＭＳ Ｐゴシック" panose="020B0600070205080204" pitchFamily="34" charset="-128"/>
              </a:rPr>
              <a:t>infeção</a:t>
            </a:r>
            <a:endParaRPr lang="en-US" altLang="pt-PT" dirty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pt-PT" sz="1600" dirty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pt-PT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Promover</a:t>
            </a:r>
            <a:r>
              <a:rPr lang="en-US" altLang="pt-PT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a </a:t>
            </a:r>
            <a:r>
              <a:rPr lang="en-US" altLang="pt-PT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educação</a:t>
            </a:r>
            <a:r>
              <a:rPr lang="en-US" altLang="pt-PT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, </a:t>
            </a:r>
            <a:r>
              <a:rPr lang="en-US" altLang="pt-PT" dirty="0" err="1">
                <a:ea typeface="ＭＳ Ｐゴシック" panose="020B0600070205080204" pitchFamily="34" charset="-128"/>
              </a:rPr>
              <a:t>treino</a:t>
            </a:r>
            <a:r>
              <a:rPr lang="en-US" altLang="pt-PT" dirty="0">
                <a:ea typeface="ＭＳ Ｐゴシック" panose="020B0600070205080204" pitchFamily="34" charset="-128"/>
              </a:rPr>
              <a:t> e </a:t>
            </a:r>
            <a:r>
              <a:rPr lang="en-US" altLang="pt-PT" dirty="0" err="1">
                <a:ea typeface="ＭＳ Ｐゴシック" panose="020B0600070205080204" pitchFamily="34" charset="-128"/>
              </a:rPr>
              <a:t>desenvolvimento</a:t>
            </a:r>
            <a:r>
              <a:rPr lang="en-US" altLang="pt-PT" dirty="0">
                <a:ea typeface="ＭＳ Ｐゴシック" panose="020B0600070205080204" pitchFamily="34" charset="-128"/>
              </a:rPr>
              <a:t> de </a:t>
            </a:r>
            <a:r>
              <a:rPr lang="en-US" altLang="pt-PT" i="1" dirty="0" smtClean="0">
                <a:ea typeface="ＭＳ Ｐゴシック" panose="020B0600070205080204" pitchFamily="34" charset="-128"/>
              </a:rPr>
              <a:t>guidelines</a:t>
            </a:r>
            <a:endParaRPr lang="en-US" altLang="pt-PT" i="1" dirty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pt-PT" sz="1600" dirty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pt-PT" dirty="0" err="1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Melhorar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,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em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última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ea typeface="ＭＳ Ｐゴシック" panose="020B0600070205080204" pitchFamily="34" charset="-128"/>
              </a:rPr>
              <a:t>análise</a:t>
            </a:r>
            <a:r>
              <a:rPr lang="en-US" altLang="pt-PT" dirty="0">
                <a:ea typeface="ＭＳ Ｐゴシック" panose="020B0600070205080204" pitchFamily="34" charset="-128"/>
              </a:rPr>
              <a:t>, </a:t>
            </a:r>
            <a:r>
              <a:rPr lang="en-US" altLang="pt-PT" dirty="0" err="1">
                <a:ea typeface="ＭＳ Ｐゴシック" panose="020B0600070205080204" pitchFamily="34" charset="-128"/>
              </a:rPr>
              <a:t>os</a:t>
            </a:r>
            <a:r>
              <a:rPr lang="en-US" altLang="pt-PT" dirty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cuidados</a:t>
            </a:r>
            <a:r>
              <a:rPr lang="en-US" altLang="pt-PT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aos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residentes</a:t>
            </a:r>
            <a:endParaRPr lang="en-US" altLang="pt-PT" dirty="0">
              <a:ea typeface="ＭＳ Ｐゴシック" panose="020B0600070205080204" pitchFamily="34" charset="-128"/>
            </a:endParaRPr>
          </a:p>
          <a:p>
            <a:pPr marL="457200" indent="-457200" eaLnBrk="1" hangingPunct="1"/>
            <a:endParaRPr lang="en-US" altLang="pt-PT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29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pt-PT"/>
              <a:t>VIGILÂNCIA</a:t>
            </a:r>
            <a:endParaRPr lang="en-US" altLang="pt-PT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IE" altLang="pt-PT" b="1" dirty="0">
                <a:ea typeface="ＭＳ Ｐゴシック" panose="020B0600070205080204" pitchFamily="34" charset="-128"/>
              </a:rPr>
              <a:t>O que é </a:t>
            </a:r>
            <a:r>
              <a:rPr lang="en-IE" altLang="pt-PT" b="1" dirty="0" err="1">
                <a:ea typeface="ＭＳ Ｐゴシック" panose="020B0600070205080204" pitchFamily="34" charset="-128"/>
              </a:rPr>
              <a:t>vigilância</a:t>
            </a:r>
            <a:r>
              <a:rPr lang="en-IE" altLang="pt-PT" b="1" dirty="0" smtClean="0">
                <a:ea typeface="ＭＳ Ｐゴシック" panose="020B0600070205080204" pitchFamily="34" charset="-128"/>
              </a:rPr>
              <a:t>?</a:t>
            </a:r>
          </a:p>
          <a:p>
            <a:pPr marL="0" indent="0" eaLnBrk="1" hangingPunct="1"/>
            <a:endParaRPr lang="en-IE" altLang="pt-PT" b="1" dirty="0">
              <a:ea typeface="ＭＳ Ｐゴシック" panose="020B0600070205080204" pitchFamily="34" charset="-128"/>
            </a:endParaRP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u="sng" dirty="0" err="1">
                <a:ea typeface="ＭＳ Ｐゴシック" panose="020B0600070205080204" pitchFamily="34" charset="-128"/>
              </a:rPr>
              <a:t>Recolha</a:t>
            </a:r>
            <a:r>
              <a:rPr lang="en-GB" altLang="pt-PT" u="sng" dirty="0">
                <a:ea typeface="ＭＳ Ｐゴシック" panose="020B0600070205080204" pitchFamily="34" charset="-128"/>
              </a:rPr>
              <a:t> </a:t>
            </a:r>
            <a:r>
              <a:rPr lang="en-GB" altLang="pt-PT" dirty="0">
                <a:ea typeface="ＭＳ Ｐゴシック" panose="020B0600070205080204" pitchFamily="34" charset="-128"/>
              </a:rPr>
              <a:t>e </a:t>
            </a:r>
            <a:r>
              <a:rPr lang="en-GB" altLang="pt-PT" u="sng" dirty="0" err="1">
                <a:ea typeface="ＭＳ Ｐゴシック" panose="020B0600070205080204" pitchFamily="34" charset="-128"/>
              </a:rPr>
              <a:t>análise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u="sng" dirty="0" err="1">
                <a:ea typeface="ＭＳ Ｐゴシック" panose="020B0600070205080204" pitchFamily="34" charset="-128"/>
              </a:rPr>
              <a:t>sistemática</a:t>
            </a:r>
            <a:r>
              <a:rPr lang="en-GB" altLang="pt-PT" u="sng" dirty="0">
                <a:ea typeface="ＭＳ Ｐゴシック" panose="020B0600070205080204" pitchFamily="34" charset="-128"/>
              </a:rPr>
              <a:t> </a:t>
            </a:r>
            <a:r>
              <a:rPr lang="en-GB" altLang="pt-PT" dirty="0">
                <a:ea typeface="ＭＳ Ｐゴシック" panose="020B0600070205080204" pitchFamily="34" charset="-128"/>
              </a:rPr>
              <a:t>de dados e a </a:t>
            </a:r>
            <a:r>
              <a:rPr lang="en-GB" altLang="pt-PT" dirty="0" err="1">
                <a:ea typeface="ＭＳ Ｐゴシック" panose="020B0600070205080204" pitchFamily="34" charset="-128"/>
              </a:rPr>
              <a:t>utilização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desta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informação</a:t>
            </a:r>
            <a:r>
              <a:rPr lang="en-GB" altLang="pt-PT" dirty="0">
                <a:ea typeface="ＭＳ Ｐゴシック" panose="020B0600070205080204" pitchFamily="34" charset="-128"/>
              </a:rPr>
              <a:t> para </a:t>
            </a:r>
            <a:r>
              <a:rPr lang="en-GB" altLang="pt-PT" i="1" u="sng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ação</a:t>
            </a:r>
            <a:r>
              <a:rPr lang="en-GB" altLang="pt-PT" i="1" u="sng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,</a:t>
            </a:r>
            <a:r>
              <a:rPr lang="en-GB" altLang="pt-PT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por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exemplo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.</a:t>
            </a:r>
          </a:p>
          <a:p>
            <a:pPr marL="0" indent="0" eaLnBrk="1" hangingPunct="1"/>
            <a:endParaRPr lang="en-GB" altLang="pt-PT" dirty="0"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Melhorar</a:t>
            </a:r>
            <a:r>
              <a:rPr lang="en-GB" altLang="pt-PT" dirty="0">
                <a:ea typeface="ＭＳ Ｐゴシック" panose="020B0600070205080204" pitchFamily="34" charset="-128"/>
              </a:rPr>
              <a:t> o </a:t>
            </a:r>
            <a:r>
              <a:rPr lang="en-GB" altLang="pt-PT" dirty="0" err="1">
                <a:ea typeface="ＭＳ Ｐゴシック" panose="020B0600070205080204" pitchFamily="34" charset="-128"/>
              </a:rPr>
              <a:t>atendimento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aos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pacientes</a:t>
            </a:r>
            <a:r>
              <a:rPr lang="en-GB" altLang="pt-PT" dirty="0">
                <a:ea typeface="ＭＳ Ｐゴシック" panose="020B0600070205080204" pitchFamily="34" charset="-128"/>
              </a:rPr>
              <a:t> / </a:t>
            </a:r>
            <a:r>
              <a:rPr lang="en-GB" altLang="pt-PT" dirty="0" err="1">
                <a:ea typeface="ＭＳ Ｐゴシック" panose="020B0600070205080204" pitchFamily="34" charset="-128"/>
              </a:rPr>
              <a:t>residentes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Reduzir</a:t>
            </a:r>
            <a:r>
              <a:rPr lang="en-GB" altLang="pt-PT" dirty="0">
                <a:ea typeface="ＭＳ Ｐゴシック" panose="020B0600070205080204" pitchFamily="34" charset="-128"/>
              </a:rPr>
              <a:t> a </a:t>
            </a:r>
            <a:r>
              <a:rPr lang="en-GB" altLang="pt-PT" dirty="0" err="1">
                <a:ea typeface="ＭＳ Ｐゴシック" panose="020B0600070205080204" pitchFamily="34" charset="-128"/>
              </a:rPr>
              <a:t>ocorrência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infeções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evitáveis</a:t>
            </a:r>
            <a:r>
              <a:rPr lang="en-GB" altLang="pt-PT" dirty="0">
                <a:ea typeface="ＭＳ Ｐゴシック" panose="020B0600070205080204" pitchFamily="34" charset="-128"/>
              </a:rPr>
              <a:t> ​​</a:t>
            </a:r>
            <a:r>
              <a:rPr lang="en-GB" altLang="pt-PT" dirty="0" err="1">
                <a:ea typeface="ＭＳ Ｐゴシック" panose="020B0600070205080204" pitchFamily="34" charset="-128"/>
              </a:rPr>
              <a:t>associadas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aos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cuidados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>
                <a:ea typeface="ＭＳ Ｐゴシック" panose="020B0600070205080204" pitchFamily="34" charset="-128"/>
              </a:rPr>
              <a:t>saúde</a:t>
            </a:r>
            <a:r>
              <a:rPr lang="en-GB" altLang="pt-PT" dirty="0">
                <a:ea typeface="ＭＳ Ｐゴシック" panose="020B0600070205080204" pitchFamily="34" charset="-128"/>
              </a:rPr>
              <a:t> (HAI) </a:t>
            </a:r>
          </a:p>
          <a:p>
            <a:pPr lvl="2" eaLnBrk="1" hangingPunct="1"/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Comparar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>
                <a:ea typeface="ＭＳ Ｐゴシック" panose="020B0600070205080204" pitchFamily="34" charset="-128"/>
              </a:rPr>
              <a:t>com </a:t>
            </a:r>
            <a:r>
              <a:rPr lang="en-GB" altLang="pt-PT" dirty="0" err="1">
                <a:ea typeface="ＭＳ Ｐゴシック" panose="020B0600070205080204" pitchFamily="34" charset="-128"/>
              </a:rPr>
              <a:t>outras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UCCI, com o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mesmo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case-mix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marL="0" indent="0" eaLnBrk="1" hangingPunct="1"/>
            <a:endParaRPr lang="en-US" altLang="pt-PT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509520" cy="704552"/>
          </a:xfrm>
        </p:spPr>
        <p:txBody>
          <a:bodyPr/>
          <a:lstStyle/>
          <a:p>
            <a:pPr eaLnBrk="1" hangingPunct="1"/>
            <a:r>
              <a:rPr lang="fr-BE" altLang="pt-PT" dirty="0"/>
              <a:t>VIGILÂNCIA</a:t>
            </a:r>
            <a:endParaRPr lang="en-US" altLang="pt-PT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36995" y="1988840"/>
            <a:ext cx="8526463" cy="407769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IE" altLang="pt-PT" dirty="0">
                <a:ea typeface="ＭＳ Ｐゴシック" panose="020B0600070205080204" pitchFamily="34" charset="-128"/>
              </a:rPr>
              <a:t>Parte fundamental da </a:t>
            </a:r>
            <a:r>
              <a:rPr lang="en-IE" altLang="pt-PT" dirty="0" err="1">
                <a:ea typeface="ＭＳ Ｐゴシック" panose="020B0600070205080204" pitchFamily="34" charset="-128"/>
              </a:rPr>
              <a:t>prevenção</a:t>
            </a:r>
            <a:r>
              <a:rPr lang="en-IE" altLang="pt-PT" dirty="0">
                <a:ea typeface="ＭＳ Ｐゴシック" panose="020B0600070205080204" pitchFamily="34" charset="-128"/>
              </a:rPr>
              <a:t> e </a:t>
            </a:r>
            <a:r>
              <a:rPr lang="en-IE" altLang="pt-PT" dirty="0" err="1">
                <a:ea typeface="ＭＳ Ｐゴシック" panose="020B0600070205080204" pitchFamily="34" charset="-128"/>
              </a:rPr>
              <a:t>controlo</a:t>
            </a:r>
            <a:r>
              <a:rPr lang="en-IE" altLang="pt-PT" dirty="0">
                <a:ea typeface="ＭＳ Ｐゴシック" panose="020B0600070205080204" pitchFamily="34" charset="-128"/>
              </a:rPr>
              <a:t> de 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infeção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, </a:t>
            </a:r>
            <a:r>
              <a:rPr lang="en-IE" altLang="pt-PT" dirty="0">
                <a:ea typeface="ＭＳ Ｐゴシック" panose="020B0600070205080204" pitchFamily="34" charset="-128"/>
              </a:rPr>
              <a:t>mas </a:t>
            </a:r>
            <a:r>
              <a:rPr lang="en-IE" altLang="pt-PT" dirty="0" err="1">
                <a:ea typeface="ＭＳ Ｐゴシック" panose="020B0600070205080204" pitchFamily="34" charset="-128"/>
              </a:rPr>
              <a:t>requer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recursos</a:t>
            </a:r>
            <a:r>
              <a:rPr lang="en-IE" altLang="pt-PT" dirty="0">
                <a:ea typeface="ＭＳ Ｐゴシック" panose="020B0600070205080204" pitchFamily="34" charset="-128"/>
              </a:rPr>
              <a:t> e </a:t>
            </a:r>
            <a:r>
              <a:rPr lang="en-IE" altLang="pt-PT" dirty="0" err="1">
                <a:ea typeface="ＭＳ Ｐゴシック" panose="020B0600070205080204" pitchFamily="34" charset="-128"/>
              </a:rPr>
              <a:t>pessoal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qualificado</a:t>
            </a:r>
            <a:endParaRPr lang="en-IE" altLang="pt-PT" dirty="0">
              <a:ea typeface="ＭＳ Ｐゴシック" panose="020B0600070205080204" pitchFamily="34" charset="-128"/>
            </a:endParaRPr>
          </a:p>
          <a:p>
            <a:pPr marL="0" indent="0" eaLnBrk="1" hangingPunct="1"/>
            <a:endParaRPr lang="en-GB" altLang="pt-PT" dirty="0" smtClean="0">
              <a:ea typeface="ＭＳ Ｐゴシック" panose="020B0600070205080204" pitchFamily="34" charset="-128"/>
            </a:endParaRPr>
          </a:p>
          <a:p>
            <a:pPr marL="0" indent="0" eaLnBrk="1" hangingPunct="1"/>
            <a:endParaRPr lang="en-GB" altLang="pt-PT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pt-PT" dirty="0" err="1" smtClean="0">
                <a:ea typeface="ＭＳ Ｐゴシック" panose="020B0600070205080204" pitchFamily="34" charset="-128"/>
              </a:rPr>
              <a:t>Dois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p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rincipais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tipos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>
                <a:ea typeface="ＭＳ Ｐゴシック" panose="020B0600070205080204" pitchFamily="34" charset="-128"/>
              </a:rPr>
              <a:t>vigilância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utilizados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nos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cuidados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saúde</a:t>
            </a:r>
            <a:r>
              <a:rPr lang="en-GB" altLang="pt-PT" dirty="0">
                <a:ea typeface="ＭＳ Ｐゴシック" panose="020B0600070205080204" pitchFamily="34" charset="-128"/>
              </a:rPr>
              <a:t>:</a:t>
            </a:r>
            <a:endParaRPr lang="en-GB" altLang="pt-PT" dirty="0" smtClean="0">
              <a:ea typeface="ＭＳ Ｐゴシック" panose="020B0600070205080204" pitchFamily="34" charset="-128"/>
            </a:endParaRP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GB" altLang="pt-PT" dirty="0" err="1" smtClean="0">
                <a:ea typeface="ＭＳ Ｐゴシック" panose="020B0600070205080204" pitchFamily="34" charset="-128"/>
              </a:rPr>
              <a:t>Incidência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GB" altLang="pt-PT" dirty="0" err="1" smtClean="0">
                <a:ea typeface="ＭＳ Ｐゴシック" panose="020B0600070205080204" pitchFamily="34" charset="-128"/>
              </a:rPr>
              <a:t>Prevalência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 dirty="0" err="1"/>
              <a:t>Tipos</a:t>
            </a:r>
            <a:r>
              <a:rPr lang="fr-BE" altLang="pt-PT" dirty="0"/>
              <a:t> de </a:t>
            </a:r>
            <a:r>
              <a:rPr lang="fr-BE" altLang="pt-PT" dirty="0" err="1"/>
              <a:t>vigilância</a:t>
            </a:r>
            <a:endParaRPr lang="en-US" altLang="pt-PT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23850" y="1556792"/>
            <a:ext cx="8526463" cy="468525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en-GB" altLang="pt-PT" b="1" dirty="0" err="1">
                <a:ea typeface="ＭＳ Ｐゴシック" panose="020B0600070205080204" pitchFamily="34" charset="-128"/>
              </a:rPr>
              <a:t>Incidência</a:t>
            </a:r>
            <a:endParaRPr lang="en-GB" altLang="pt-PT" b="1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GB" altLang="pt-PT" sz="1200" b="1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IE" altLang="pt-PT" sz="2000" dirty="0" err="1">
                <a:ea typeface="ＭＳ Ｐゴシック" panose="020B0600070205080204" pitchFamily="34" charset="-128"/>
              </a:rPr>
              <a:t>Fornece</a:t>
            </a:r>
            <a:r>
              <a:rPr lang="en-IE" altLang="pt-PT" sz="2000" dirty="0">
                <a:ea typeface="ＭＳ Ｐゴシック" panose="020B0600070205080204" pitchFamily="34" charset="-128"/>
              </a:rPr>
              <a:t> dados </a:t>
            </a:r>
            <a:r>
              <a:rPr lang="en-IE" altLang="pt-PT" sz="2000" dirty="0" err="1" smtClean="0">
                <a:ea typeface="ＭＳ Ｐゴシック" panose="020B0600070205080204" pitchFamily="34" charset="-128"/>
              </a:rPr>
              <a:t>contínuos</a:t>
            </a:r>
            <a:r>
              <a:rPr lang="en-IE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 smtClean="0">
                <a:ea typeface="ＭＳ Ｐゴシック" panose="020B0600070205080204" pitchFamily="34" charset="-128"/>
              </a:rPr>
              <a:t>sobre</a:t>
            </a:r>
            <a:r>
              <a:rPr lang="en-IE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 smtClean="0">
                <a:ea typeface="ＭＳ Ｐゴシック" panose="020B0600070205080204" pitchFamily="34" charset="-128"/>
              </a:rPr>
              <a:t>todos</a:t>
            </a:r>
            <a:r>
              <a:rPr lang="en-IE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 smtClean="0">
                <a:ea typeface="ＭＳ Ｐゴシック" panose="020B0600070205080204" pitchFamily="34" charset="-128"/>
              </a:rPr>
              <a:t>os</a:t>
            </a:r>
            <a:r>
              <a:rPr lang="en-IE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>
                <a:ea typeface="ＭＳ Ｐゴシック" panose="020B0600070205080204" pitchFamily="34" charset="-128"/>
              </a:rPr>
              <a:t>organismos</a:t>
            </a:r>
            <a:r>
              <a:rPr lang="en-IE" altLang="pt-PT" sz="2000" dirty="0">
                <a:ea typeface="ＭＳ Ｐゴシック" panose="020B0600070205080204" pitchFamily="34" charset="-128"/>
              </a:rPr>
              <a:t>, </a:t>
            </a:r>
            <a:r>
              <a:rPr lang="en-IE" altLang="pt-PT" sz="2000" dirty="0" err="1">
                <a:ea typeface="ＭＳ Ｐゴシック" panose="020B0600070205080204" pitchFamily="34" charset="-128"/>
              </a:rPr>
              <a:t>locais</a:t>
            </a:r>
            <a:r>
              <a:rPr lang="en-IE" altLang="pt-PT" sz="2000" dirty="0">
                <a:ea typeface="ＭＳ Ｐゴシック" panose="020B0600070205080204" pitchFamily="34" charset="-128"/>
              </a:rPr>
              <a:t> de </a:t>
            </a:r>
            <a:r>
              <a:rPr lang="en-IE" altLang="pt-PT" sz="2000" dirty="0" err="1">
                <a:ea typeface="ＭＳ Ｐゴシック" panose="020B0600070205080204" pitchFamily="34" charset="-128"/>
              </a:rPr>
              <a:t>infeção</a:t>
            </a:r>
            <a:r>
              <a:rPr lang="en-IE" altLang="pt-PT" sz="2000" dirty="0">
                <a:ea typeface="ＭＳ Ｐゴシック" panose="020B0600070205080204" pitchFamily="34" charset="-128"/>
              </a:rPr>
              <a:t> e </a:t>
            </a:r>
            <a:r>
              <a:rPr lang="en-IE" altLang="pt-PT" sz="2000" dirty="0" err="1" smtClean="0">
                <a:ea typeface="ＭＳ Ｐゴシック" panose="020B0600070205080204" pitchFamily="34" charset="-128"/>
              </a:rPr>
              <a:t>enfermarias</a:t>
            </a:r>
            <a:endParaRPr lang="en-IE" altLang="pt-PT" sz="20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IE" altLang="pt-PT" sz="2000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IE" altLang="pt-PT" sz="2000" dirty="0" err="1">
                <a:ea typeface="ＭＳ Ｐゴシック" panose="020B0600070205080204" pitchFamily="34" charset="-128"/>
              </a:rPr>
              <a:t>Muitas</a:t>
            </a:r>
            <a:r>
              <a:rPr lang="en-IE" altLang="pt-PT" sz="2000" dirty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>
                <a:ea typeface="ＭＳ Ｐゴシック" panose="020B0600070205080204" pitchFamily="34" charset="-128"/>
              </a:rPr>
              <a:t>vezes</a:t>
            </a:r>
            <a:r>
              <a:rPr lang="en-IE" altLang="pt-PT" sz="2000" dirty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>
                <a:ea typeface="ＭＳ Ｐゴシック" panose="020B0600070205080204" pitchFamily="34" charset="-128"/>
              </a:rPr>
              <a:t>usado</a:t>
            </a:r>
            <a:r>
              <a:rPr lang="en-IE" altLang="pt-PT" sz="2000" dirty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>
                <a:ea typeface="ＭＳ Ｐゴシック" panose="020B0600070205080204" pitchFamily="34" charset="-128"/>
              </a:rPr>
              <a:t>seletivamente</a:t>
            </a:r>
            <a:r>
              <a:rPr lang="en-IE" altLang="pt-PT" sz="2000" dirty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>
                <a:ea typeface="ＭＳ Ｐゴシック" panose="020B0600070205080204" pitchFamily="34" charset="-128"/>
              </a:rPr>
              <a:t>em</a:t>
            </a:r>
            <a:r>
              <a:rPr lang="en-IE" altLang="pt-PT" sz="2000" dirty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 smtClean="0">
                <a:ea typeface="ＭＳ Ｐゴシック" panose="020B0600070205080204" pitchFamily="34" charset="-128"/>
              </a:rPr>
              <a:t>infeções</a:t>
            </a:r>
            <a:r>
              <a:rPr lang="en-IE" altLang="pt-PT" sz="2000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 smtClean="0">
                <a:ea typeface="ＭＳ Ｐゴシック" panose="020B0600070205080204" pitchFamily="34" charset="-128"/>
              </a:rPr>
              <a:t>especificas</a:t>
            </a:r>
            <a:r>
              <a:rPr lang="en-IE" altLang="pt-PT" sz="2000" dirty="0" smtClean="0">
                <a:ea typeface="ＭＳ Ｐゴシック" panose="020B0600070205080204" pitchFamily="34" charset="-128"/>
              </a:rPr>
              <a:t>, </a:t>
            </a:r>
            <a:r>
              <a:rPr lang="en-IE" altLang="pt-PT" sz="2000" dirty="0" err="1">
                <a:ea typeface="ＭＳ Ｐゴシック" panose="020B0600070205080204" pitchFamily="34" charset="-128"/>
              </a:rPr>
              <a:t>por</a:t>
            </a:r>
            <a:r>
              <a:rPr lang="en-IE" altLang="pt-PT" sz="2000" dirty="0">
                <a:ea typeface="ＭＳ Ｐゴシック" panose="020B0600070205080204" pitchFamily="34" charset="-128"/>
              </a:rPr>
              <a:t> </a:t>
            </a:r>
            <a:r>
              <a:rPr lang="en-IE" altLang="pt-PT" sz="2000" dirty="0" err="1">
                <a:ea typeface="ＭＳ Ｐゴシック" panose="020B0600070205080204" pitchFamily="34" charset="-128"/>
              </a:rPr>
              <a:t>exemplo</a:t>
            </a:r>
            <a:r>
              <a:rPr lang="en-IE" altLang="pt-PT" sz="2000" dirty="0">
                <a:ea typeface="ＭＳ Ｐゴシック" panose="020B0600070205080204" pitchFamily="34" charset="-128"/>
              </a:rPr>
              <a:t>: </a:t>
            </a:r>
          </a:p>
          <a:p>
            <a:pPr marL="174625" lvl="2" indent="0" eaLnBrk="1" hangingPunct="1">
              <a:lnSpc>
                <a:spcPct val="90000"/>
              </a:lnSpc>
            </a:pP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sz="1800" dirty="0" err="1">
                <a:ea typeface="ＭＳ Ｐゴシック" panose="020B0600070205080204" pitchFamily="34" charset="-128"/>
              </a:rPr>
              <a:t>Vigilância</a:t>
            </a:r>
            <a:r>
              <a:rPr lang="en-IE" altLang="pt-PT" sz="1800" dirty="0">
                <a:ea typeface="ＭＳ Ｐゴシック" panose="020B0600070205080204" pitchFamily="34" charset="-128"/>
              </a:rPr>
              <a:t> do local </a:t>
            </a:r>
            <a:r>
              <a:rPr lang="en-IE" altLang="pt-PT" sz="1800" dirty="0" err="1">
                <a:ea typeface="ＭＳ Ｐゴシック" panose="020B0600070205080204" pitchFamily="34" charset="-128"/>
              </a:rPr>
              <a:t>cirúrgico</a:t>
            </a:r>
            <a:endParaRPr lang="en-IE" altLang="pt-PT" sz="1800" dirty="0">
              <a:ea typeface="ＭＳ Ｐゴシック" panose="020B0600070205080204" pitchFamily="34" charset="-128"/>
            </a:endParaRPr>
          </a:p>
          <a:p>
            <a:pPr marL="174625" lvl="2" indent="0" eaLnBrk="1" hangingPunct="1">
              <a:lnSpc>
                <a:spcPct val="90000"/>
              </a:lnSpc>
            </a:pPr>
            <a:r>
              <a:rPr lang="en-IE" altLang="pt-PT" sz="1800" dirty="0">
                <a:ea typeface="ＭＳ Ｐゴシック" panose="020B0600070205080204" pitchFamily="34" charset="-128"/>
              </a:rPr>
              <a:t> </a:t>
            </a:r>
            <a:r>
              <a:rPr lang="en-IE" altLang="pt-PT" sz="1800" dirty="0" err="1">
                <a:ea typeface="ＭＳ Ｐゴシック" panose="020B0600070205080204" pitchFamily="34" charset="-128"/>
              </a:rPr>
              <a:t>Infeções</a:t>
            </a:r>
            <a:r>
              <a:rPr lang="en-IE" altLang="pt-PT" sz="1800" dirty="0">
                <a:ea typeface="ＭＳ Ｐゴシック" panose="020B0600070205080204" pitchFamily="34" charset="-128"/>
              </a:rPr>
              <a:t> </a:t>
            </a:r>
            <a:r>
              <a:rPr lang="en-IE" altLang="pt-PT" sz="1800" dirty="0" err="1">
                <a:ea typeface="ＭＳ Ｐゴシック" panose="020B0600070205080204" pitchFamily="34" charset="-128"/>
              </a:rPr>
              <a:t>associadas</a:t>
            </a:r>
            <a:r>
              <a:rPr lang="en-IE" altLang="pt-PT" sz="1800" dirty="0">
                <a:ea typeface="ＭＳ Ｐゴシック" panose="020B0600070205080204" pitchFamily="34" charset="-128"/>
              </a:rPr>
              <a:t> a </a:t>
            </a:r>
            <a:r>
              <a:rPr lang="en-IE" altLang="pt-PT" sz="1800" dirty="0" err="1">
                <a:ea typeface="ＭＳ Ｐゴシック" panose="020B0600070205080204" pitchFamily="34" charset="-128"/>
              </a:rPr>
              <a:t>cateteres</a:t>
            </a:r>
            <a:r>
              <a:rPr lang="en-IE" altLang="pt-PT" sz="1800" dirty="0">
                <a:ea typeface="ＭＳ Ｐゴシック" panose="020B0600070205080204" pitchFamily="34" charset="-128"/>
              </a:rPr>
              <a:t> </a:t>
            </a:r>
            <a:r>
              <a:rPr lang="en-IE" altLang="pt-PT" sz="1800" dirty="0" err="1">
                <a:ea typeface="ＭＳ Ｐゴシック" panose="020B0600070205080204" pitchFamily="34" charset="-128"/>
              </a:rPr>
              <a:t>venosos</a:t>
            </a:r>
            <a:r>
              <a:rPr lang="en-IE" altLang="pt-PT" sz="1800" dirty="0">
                <a:ea typeface="ＭＳ Ｐゴシック" panose="020B0600070205080204" pitchFamily="34" charset="-128"/>
              </a:rPr>
              <a:t> </a:t>
            </a:r>
            <a:r>
              <a:rPr lang="en-IE" altLang="pt-PT" sz="1800" dirty="0" err="1">
                <a:ea typeface="ＭＳ Ｐゴシック" panose="020B0600070205080204" pitchFamily="34" charset="-128"/>
              </a:rPr>
              <a:t>centrais</a:t>
            </a:r>
            <a:r>
              <a:rPr lang="en-IE" altLang="pt-PT" sz="1800" dirty="0">
                <a:ea typeface="ＭＳ Ｐゴシック" panose="020B0600070205080204" pitchFamily="34" charset="-128"/>
              </a:rPr>
              <a:t> </a:t>
            </a:r>
            <a:endParaRPr lang="en-GB" altLang="pt-PT" sz="1800" dirty="0">
              <a:ea typeface="ＭＳ Ｐゴシック" panose="020B0600070205080204" pitchFamily="34" charset="-128"/>
            </a:endParaRPr>
          </a:p>
          <a:p>
            <a:pPr marL="0" indent="0" eaLnBrk="1" hangingPunct="1"/>
            <a:endParaRPr lang="en-US" altLang="pt-PT" sz="1800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5</a:t>
            </a:r>
          </a:p>
        </p:txBody>
      </p:sp>
      <p:pic>
        <p:nvPicPr>
          <p:cNvPr id="10245" name="Picture 2" descr="C:\Documents and Settings\sheiladonlon\Local Settings\Temporary Internet Files\Content.IE5\Z2ON31W9\dglxasset[1]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716338"/>
            <a:ext cx="2447925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45711" y="476672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 dirty="0" err="1"/>
              <a:t>Tipos</a:t>
            </a:r>
            <a:r>
              <a:rPr lang="fr-BE" altLang="pt-PT" dirty="0"/>
              <a:t> de </a:t>
            </a:r>
            <a:r>
              <a:rPr lang="fr-BE" altLang="pt-PT" dirty="0" err="1"/>
              <a:t>vigilância</a:t>
            </a:r>
            <a:endParaRPr lang="en-US" altLang="pt-PT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26463" cy="51625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</a:pPr>
            <a:r>
              <a:rPr lang="en-GB" altLang="pt-PT" b="1" dirty="0" err="1">
                <a:ea typeface="ＭＳ Ｐゴシック" panose="020B0600070205080204" pitchFamily="34" charset="-128"/>
              </a:rPr>
              <a:t>Prevalência</a:t>
            </a:r>
            <a:r>
              <a:rPr lang="en-GB" altLang="pt-PT" b="1" dirty="0">
                <a:ea typeface="ＭＳ Ｐゴシック" panose="020B0600070205080204" pitchFamily="34" charset="-128"/>
              </a:rPr>
              <a:t> de Ponto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80000"/>
              </a:lnSpc>
            </a:pPr>
            <a:endParaRPr lang="en-GB" altLang="pt-PT" b="1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ja-JP" altLang="pt-PT" dirty="0">
                <a:ea typeface="ＭＳ Ｐゴシック" panose="020B0600070205080204" pitchFamily="34" charset="-128"/>
              </a:rPr>
              <a:t>“</a:t>
            </a:r>
            <a:r>
              <a:rPr lang="en-GB" altLang="ja-JP" dirty="0">
                <a:ea typeface="ＭＳ Ｐゴシック" panose="020B0600070205080204" pitchFamily="34" charset="-128"/>
              </a:rPr>
              <a:t>Snap shot</a:t>
            </a:r>
            <a:r>
              <a:rPr lang="ja-JP" altLang="en-GB" dirty="0">
                <a:ea typeface="ＭＳ Ｐゴシック" panose="020B0600070205080204" pitchFamily="34" charset="-128"/>
              </a:rPr>
              <a:t>"</a:t>
            </a:r>
            <a:r>
              <a:rPr lang="en-GB" altLang="ja-JP" dirty="0">
                <a:ea typeface="ＭＳ Ｐゴシック" panose="020B0600070205080204" pitchFamily="34" charset="-128"/>
              </a:rPr>
              <a:t> </a:t>
            </a:r>
            <a:r>
              <a:rPr lang="en-GB" altLang="ja-JP" dirty="0" err="1">
                <a:ea typeface="ＭＳ Ｐゴシック" panose="020B0600070205080204" pitchFamily="34" charset="-128"/>
              </a:rPr>
              <a:t>num</a:t>
            </a:r>
            <a:r>
              <a:rPr lang="en-GB" altLang="ja-JP" dirty="0">
                <a:ea typeface="ＭＳ Ｐゴシック" panose="020B0600070205080204" pitchFamily="34" charset="-128"/>
              </a:rPr>
              <a:t> </a:t>
            </a:r>
            <a:r>
              <a:rPr lang="en-GB" altLang="ja-JP" dirty="0" err="1">
                <a:ea typeface="ＭＳ Ｐゴシック" panose="020B0600070205080204" pitchFamily="34" charset="-128"/>
              </a:rPr>
              <a:t>ponto</a:t>
            </a:r>
            <a:r>
              <a:rPr lang="en-GB" altLang="ja-JP" dirty="0">
                <a:ea typeface="ＭＳ Ｐゴシック" panose="020B0600070205080204" pitchFamily="34" charset="-128"/>
              </a:rPr>
              <a:t> </a:t>
            </a:r>
            <a:r>
              <a:rPr lang="en-GB" altLang="ja-JP" dirty="0" err="1">
                <a:ea typeface="ＭＳ Ｐゴシック" panose="020B0600070205080204" pitchFamily="34" charset="-128"/>
              </a:rPr>
              <a:t>específico</a:t>
            </a:r>
            <a:r>
              <a:rPr lang="en-GB" altLang="ja-JP" dirty="0">
                <a:ea typeface="ＭＳ Ｐゴシック" panose="020B0600070205080204" pitchFamily="34" charset="-128"/>
              </a:rPr>
              <a:t> no tempo, </a:t>
            </a:r>
            <a:r>
              <a:rPr lang="en-GB" altLang="ja-JP" dirty="0" err="1">
                <a:ea typeface="ＭＳ Ｐゴシック" panose="020B0600070205080204" pitchFamily="34" charset="-128"/>
              </a:rPr>
              <a:t>por</a:t>
            </a:r>
            <a:r>
              <a:rPr lang="en-GB" altLang="ja-JP" dirty="0">
                <a:ea typeface="ＭＳ Ｐゴシック" panose="020B0600070205080204" pitchFamily="34" charset="-128"/>
              </a:rPr>
              <a:t> </a:t>
            </a:r>
            <a:r>
              <a:rPr lang="en-GB" altLang="ja-JP" dirty="0" err="1" smtClean="0">
                <a:ea typeface="ＭＳ Ｐゴシック" panose="020B0600070205080204" pitchFamily="34" charset="-128"/>
              </a:rPr>
              <a:t>exemplo</a:t>
            </a:r>
            <a:r>
              <a:rPr lang="en-GB" altLang="ja-JP" dirty="0" smtClean="0">
                <a:ea typeface="ＭＳ Ｐゴシック" panose="020B0600070205080204" pitchFamily="34" charset="-128"/>
              </a:rPr>
              <a:t>: </a:t>
            </a:r>
            <a:r>
              <a:rPr lang="en-GB" altLang="ja-JP" dirty="0">
                <a:ea typeface="ＭＳ Ｐゴシック" panose="020B0600070205080204" pitchFamily="34" charset="-128"/>
              </a:rPr>
              <a:t>um </a:t>
            </a:r>
            <a:r>
              <a:rPr lang="en-GB" altLang="ja-JP" dirty="0" err="1">
                <a:ea typeface="ＭＳ Ｐゴシック" panose="020B0600070205080204" pitchFamily="34" charset="-128"/>
              </a:rPr>
              <a:t>dia</a:t>
            </a:r>
            <a:r>
              <a:rPr lang="en-GB" altLang="ja-JP" dirty="0">
                <a:ea typeface="ＭＳ Ｐゴシック" panose="020B0600070205080204" pitchFamily="34" charset="-128"/>
              </a:rPr>
              <a:t/>
            </a:r>
            <a:br>
              <a:rPr lang="en-GB" altLang="ja-JP" dirty="0">
                <a:ea typeface="ＭＳ Ｐゴシック" panose="020B0600070205080204" pitchFamily="34" charset="-128"/>
              </a:rPr>
            </a:br>
            <a:endParaRPr lang="en-IE" altLang="ja-JP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IE" altLang="pt-PT" dirty="0">
                <a:ea typeface="ＭＳ Ｐゴシック" panose="020B0600070205080204" pitchFamily="34" charset="-128"/>
              </a:rPr>
              <a:t>O </a:t>
            </a:r>
            <a:r>
              <a:rPr lang="en-IE" altLang="pt-PT" dirty="0" err="1">
                <a:ea typeface="ＭＳ Ｐゴシック" panose="020B0600070205080204" pitchFamily="34" charset="-128"/>
              </a:rPr>
              <a:t>número</a:t>
            </a:r>
            <a:r>
              <a:rPr lang="en-IE" altLang="pt-PT" dirty="0">
                <a:ea typeface="ＭＳ Ｐゴシック" panose="020B0600070205080204" pitchFamily="34" charset="-128"/>
              </a:rPr>
              <a:t> de </a:t>
            </a:r>
            <a:r>
              <a:rPr lang="en-IE" altLang="pt-PT" dirty="0" err="1">
                <a:ea typeface="ＭＳ Ｐゴシック" panose="020B0600070205080204" pitchFamily="34" charset="-128"/>
              </a:rPr>
              <a:t>residentes</a:t>
            </a:r>
            <a:r>
              <a:rPr lang="en-IE" altLang="pt-PT" dirty="0">
                <a:ea typeface="ＭＳ Ｐゴシック" panose="020B0600070205080204" pitchFamily="34" charset="-128"/>
              </a:rPr>
              <a:t> com </a:t>
            </a:r>
            <a:r>
              <a:rPr lang="en-IE" altLang="pt-PT" i="1" dirty="0" err="1" smtClean="0">
                <a:ea typeface="ＭＳ Ｐゴシック" panose="020B0600070205080204" pitchFamily="34" charset="-128"/>
              </a:rPr>
              <a:t>condição</a:t>
            </a:r>
            <a:r>
              <a:rPr lang="en-IE" altLang="pt-PT" i="1" dirty="0" smtClean="0">
                <a:ea typeface="ＭＳ Ｐゴシック" panose="020B0600070205080204" pitchFamily="34" charset="-128"/>
              </a:rPr>
              <a:t> do </a:t>
            </a:r>
            <a:r>
              <a:rPr lang="en-IE" altLang="pt-PT" i="1" dirty="0" err="1" smtClean="0">
                <a:ea typeface="ＭＳ Ｐゴシック" panose="020B0600070205080204" pitchFamily="34" charset="-128"/>
              </a:rPr>
              <a:t>interesse</a:t>
            </a:r>
            <a:r>
              <a:rPr lang="en-IE" altLang="pt-PT" i="1" dirty="0" smtClean="0">
                <a:ea typeface="ＭＳ Ｐゴシック" panose="020B0600070205080204" pitchFamily="34" charset="-128"/>
              </a:rPr>
              <a:t>, 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por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exemplo</a:t>
            </a:r>
            <a:r>
              <a:rPr lang="en-IE" altLang="pt-PT" dirty="0">
                <a:ea typeface="ＭＳ Ｐゴシック" panose="020B0600070205080204" pitchFamily="34" charset="-128"/>
              </a:rPr>
              <a:t>, 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com 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infeção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associada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aos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>
                <a:ea typeface="ＭＳ Ｐゴシック" panose="020B0600070205080204" pitchFamily="34" charset="-128"/>
              </a:rPr>
              <a:t>cuidados</a:t>
            </a:r>
            <a:r>
              <a:rPr lang="en-IE" altLang="pt-PT" dirty="0">
                <a:ea typeface="ＭＳ Ｐゴシック" panose="020B0600070205080204" pitchFamily="34" charset="-128"/>
              </a:rPr>
              <a:t> de 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saúde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, 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dividido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>
                <a:ea typeface="ＭＳ Ｐゴシック" panose="020B0600070205080204" pitchFamily="34" charset="-128"/>
              </a:rPr>
              <a:t>pela </a:t>
            </a:r>
            <a:r>
              <a:rPr lang="en-IE" altLang="pt-PT" dirty="0" err="1">
                <a:ea typeface="ＭＳ Ｐゴシック" panose="020B0600070205080204" pitchFamily="34" charset="-128"/>
              </a:rPr>
              <a:t>população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total, </a:t>
            </a:r>
            <a:r>
              <a:rPr lang="en-IE" altLang="pt-PT" dirty="0" err="1">
                <a:ea typeface="ＭＳ Ｐゴシック" panose="020B0600070205080204" pitchFamily="34" charset="-128"/>
              </a:rPr>
              <a:t>num</a:t>
            </a:r>
            <a:r>
              <a:rPr lang="en-IE" altLang="pt-PT" dirty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determinado</a:t>
            </a:r>
            <a:r>
              <a:rPr lang="en-IE" altLang="pt-PT" dirty="0" smtClean="0">
                <a:ea typeface="ＭＳ Ｐゴシック" panose="020B0600070205080204" pitchFamily="34" charset="-128"/>
              </a:rPr>
              <a:t> </a:t>
            </a:r>
            <a:r>
              <a:rPr lang="en-IE" altLang="pt-PT" dirty="0" err="1" smtClean="0">
                <a:ea typeface="ＭＳ Ｐゴシック" panose="020B0600070205080204" pitchFamily="34" charset="-128"/>
              </a:rPr>
              <a:t>momento</a:t>
            </a:r>
            <a:endParaRPr lang="en-IE" altLang="pt-PT" dirty="0">
              <a:ea typeface="ＭＳ Ｐゴシック" panose="020B0600070205080204" pitchFamily="34" charset="-128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6</a:t>
            </a:r>
          </a:p>
        </p:txBody>
      </p:sp>
      <p:pic>
        <p:nvPicPr>
          <p:cNvPr id="11269" name="Picture 3" descr="C:\Documents and Settings\sheiladonlon\Local Settings\Temporary Internet Files\Content.IE5\VN5JZX0G\dglxasset[1]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277" y="4375868"/>
            <a:ext cx="2088034" cy="1938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 dirty="0"/>
              <a:t>O QUE É UMA INFEÇÃO?</a:t>
            </a:r>
            <a:endParaRPr lang="en-US" altLang="pt-PT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23850" y="1628800"/>
            <a:ext cx="8526463" cy="46132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pt-PT" dirty="0" err="1">
                <a:ea typeface="ＭＳ Ｐゴシック" panose="020B0600070205080204" pitchFamily="34" charset="-128"/>
              </a:rPr>
              <a:t>Os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sinais</a:t>
            </a:r>
            <a:r>
              <a:rPr lang="en-GB" altLang="pt-PT" dirty="0">
                <a:ea typeface="ＭＳ Ｐゴシック" panose="020B0600070205080204" pitchFamily="34" charset="-128"/>
              </a:rPr>
              <a:t> e </a:t>
            </a:r>
            <a:r>
              <a:rPr lang="en-GB" altLang="pt-PT" dirty="0" err="1">
                <a:ea typeface="ＭＳ Ｐゴシック" panose="020B0600070205080204" pitchFamily="34" charset="-128"/>
              </a:rPr>
              <a:t>sintomas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>
                <a:ea typeface="ＭＳ Ｐゴシック" panose="020B0600070205080204" pitchFamily="34" charset="-128"/>
              </a:rPr>
              <a:t>uma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infeção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variam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dependendo</a:t>
            </a:r>
            <a:r>
              <a:rPr lang="en-GB" altLang="pt-PT" dirty="0">
                <a:ea typeface="ＭＳ Ｐゴシック" panose="020B0600070205080204" pitchFamily="34" charset="-128"/>
              </a:rPr>
              <a:t> do local </a:t>
            </a:r>
          </a:p>
          <a:p>
            <a:pPr eaLnBrk="1" hangingPunct="1"/>
            <a:endParaRPr lang="en-GB" altLang="pt-PT" sz="1200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pt-PT" dirty="0" err="1">
                <a:ea typeface="ＭＳ Ｐゴシック" panose="020B0600070205080204" pitchFamily="34" charset="-128"/>
              </a:rPr>
              <a:t>Os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sinais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mais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comuns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incluem</a:t>
            </a:r>
            <a:r>
              <a:rPr lang="en-GB" altLang="pt-PT" dirty="0">
                <a:ea typeface="ＭＳ Ｐゴシック" panose="020B0600070205080204" pitchFamily="34" charset="-128"/>
              </a:rPr>
              <a:t>:</a:t>
            </a:r>
          </a:p>
          <a:p>
            <a:pPr marL="174625" lvl="2" indent="0" eaLnBrk="1" hangingPunct="1"/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Febre</a:t>
            </a:r>
            <a:r>
              <a:rPr lang="en-GB" altLang="pt-PT" dirty="0">
                <a:ea typeface="ＭＳ Ｐゴシック" panose="020B0600070205080204" pitchFamily="34" charset="-128"/>
              </a:rPr>
              <a:t>  </a:t>
            </a:r>
          </a:p>
          <a:p>
            <a:pPr marL="174625" lvl="2" indent="0" eaLnBrk="1" hangingPunct="1"/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Inflamação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</a:p>
          <a:p>
            <a:pPr marL="174625" lvl="2" indent="0" eaLnBrk="1" hangingPunct="1"/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Dor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marL="174625" lvl="2" indent="0" eaLnBrk="1" hangingPunct="1"/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Presença</a:t>
            </a:r>
            <a:r>
              <a:rPr lang="en-GB" altLang="pt-PT" dirty="0">
                <a:ea typeface="ＭＳ Ｐゴシック" panose="020B0600070205080204" pitchFamily="34" charset="-128"/>
              </a:rPr>
              <a:t> de pus</a:t>
            </a:r>
          </a:p>
          <a:p>
            <a:pPr marL="174625" lvl="2" indent="0" eaLnBrk="1" hangingPunct="1"/>
            <a:r>
              <a:rPr lang="en-GB" altLang="pt-PT" dirty="0">
                <a:ea typeface="ＭＳ Ｐゴシック" panose="020B0600070205080204" pitchFamily="34" charset="-128"/>
              </a:rPr>
              <a:t> Mal-</a:t>
            </a:r>
            <a:r>
              <a:rPr lang="en-GB" altLang="pt-PT" dirty="0" err="1">
                <a:ea typeface="ＭＳ Ｐゴシック" panose="020B0600070205080204" pitchFamily="34" charset="-128"/>
              </a:rPr>
              <a:t>estar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geral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pt-PT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864096"/>
          </a:xfrm>
        </p:spPr>
        <p:txBody>
          <a:bodyPr/>
          <a:lstStyle/>
          <a:p>
            <a:pPr eaLnBrk="1" hangingPunct="1"/>
            <a:r>
              <a:rPr lang="fr-BE" altLang="pt-PT" dirty="0" smtClean="0"/>
              <a:t>COLONIZAÇÃO </a:t>
            </a:r>
            <a:r>
              <a:rPr lang="fr-BE" altLang="pt-PT" u="sng" dirty="0" smtClean="0"/>
              <a:t>NÃO</a:t>
            </a:r>
            <a:r>
              <a:rPr lang="fr-BE" altLang="pt-PT" dirty="0" smtClean="0"/>
              <a:t> É INFEÇÃO</a:t>
            </a:r>
            <a:endParaRPr lang="en-US" altLang="pt-PT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526463" cy="4536504"/>
          </a:xfrm>
        </p:spPr>
        <p:txBody>
          <a:bodyPr/>
          <a:lstStyle/>
          <a:p>
            <a:pPr marL="0" indent="0" eaLnBrk="1" hangingPunct="1"/>
            <a:r>
              <a:rPr lang="en-GB" altLang="pt-PT" b="1" dirty="0" err="1" smtClean="0">
                <a:ea typeface="ＭＳ Ｐゴシック" panose="020B0600070205080204" pitchFamily="34" charset="-128"/>
              </a:rPr>
              <a:t>Colonização</a:t>
            </a:r>
            <a:r>
              <a:rPr lang="en-GB" altLang="pt-PT" b="1" dirty="0" smtClean="0">
                <a:ea typeface="ＭＳ Ｐゴシック" panose="020B0600070205080204" pitchFamily="34" charset="-128"/>
              </a:rPr>
              <a:t>:</a:t>
            </a:r>
          </a:p>
          <a:p>
            <a:pPr marL="0" indent="0" eaLnBrk="1" hangingPunct="1"/>
            <a:endParaRPr lang="en-GB" altLang="pt-PT" b="1" dirty="0"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" panose="05000000000000000000" pitchFamily="2" charset="2"/>
              <a:buChar char="§"/>
              <a:tabLst/>
            </a:pPr>
            <a:r>
              <a:rPr lang="en-US" altLang="pt-PT" sz="2400" dirty="0" err="1">
                <a:ea typeface="ＭＳ Ｐゴシック" panose="020B0600070205080204" pitchFamily="34" charset="-128"/>
              </a:rPr>
              <a:t>Micróbios</a:t>
            </a:r>
            <a:r>
              <a:rPr lang="en-US" altLang="pt-PT" sz="2400" dirty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>
                <a:ea typeface="ＭＳ Ｐゴシック" panose="020B0600070205080204" pitchFamily="34" charset="-128"/>
              </a:rPr>
              <a:t>vivem</a:t>
            </a:r>
            <a:r>
              <a:rPr lang="en-US" altLang="pt-PT" sz="2400" dirty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>
                <a:ea typeface="ＭＳ Ｐゴシック" panose="020B0600070205080204" pitchFamily="34" charset="-128"/>
              </a:rPr>
              <a:t>em</a:t>
            </a:r>
            <a:r>
              <a:rPr lang="en-US" altLang="pt-PT" sz="2400" dirty="0">
                <a:ea typeface="ＭＳ Ｐゴシック" panose="020B0600070205080204" pitchFamily="34" charset="-128"/>
              </a:rPr>
              <a:t> / no </a:t>
            </a:r>
            <a:r>
              <a:rPr lang="en-US" altLang="pt-PT" sz="2400" dirty="0" err="1">
                <a:ea typeface="ＭＳ Ｐゴシック" panose="020B0600070205080204" pitchFamily="34" charset="-128"/>
              </a:rPr>
              <a:t>corpo</a:t>
            </a:r>
            <a:r>
              <a:rPr lang="en-US" altLang="pt-PT" sz="2400" dirty="0">
                <a:ea typeface="ＭＳ Ｐゴシック" panose="020B0600070205080204" pitchFamily="34" charset="-128"/>
              </a:rPr>
              <a:t>, </a:t>
            </a:r>
            <a:r>
              <a:rPr lang="en-US" altLang="pt-PT" sz="2400" dirty="0" err="1">
                <a:ea typeface="ＭＳ Ｐゴシック" panose="020B0600070205080204" pitchFamily="34" charset="-128"/>
              </a:rPr>
              <a:t>sem</a:t>
            </a:r>
            <a:r>
              <a:rPr lang="en-US" altLang="pt-PT" sz="2400" dirty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>
                <a:ea typeface="ＭＳ Ｐゴシック" panose="020B0600070205080204" pitchFamily="34" charset="-128"/>
              </a:rPr>
              <a:t>quaisquer</a:t>
            </a:r>
            <a:r>
              <a:rPr lang="en-US" altLang="pt-PT" sz="2400" dirty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>
                <a:ea typeface="ＭＳ Ｐゴシック" panose="020B0600070205080204" pitchFamily="34" charset="-128"/>
              </a:rPr>
              <a:t>efeitos</a:t>
            </a:r>
            <a:r>
              <a:rPr lang="en-US" altLang="pt-PT" sz="2400" dirty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>
                <a:ea typeface="ＭＳ Ｐゴシック" panose="020B0600070205080204" pitchFamily="34" charset="-128"/>
              </a:rPr>
              <a:t>nocivos</a:t>
            </a:r>
            <a:r>
              <a:rPr lang="en-US" altLang="pt-PT" sz="2400" dirty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>
                <a:ea typeface="ＭＳ Ｐゴシック" panose="020B0600070205080204" pitchFamily="34" charset="-128"/>
              </a:rPr>
              <a:t>por</a:t>
            </a:r>
            <a:r>
              <a:rPr lang="en-US" altLang="pt-PT" sz="2400" dirty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exemplo</a:t>
            </a:r>
            <a:r>
              <a:rPr lang="en-US" altLang="pt-PT" sz="2400" dirty="0">
                <a:ea typeface="ＭＳ Ｐゴシック" panose="020B0600070205080204" pitchFamily="34" charset="-128"/>
              </a:rPr>
              <a:t>:</a:t>
            </a:r>
          </a:p>
          <a:p>
            <a:pPr lvl="2" eaLnBrk="1" hangingPunct="1"/>
            <a:r>
              <a:rPr lang="en-GB" altLang="pt-PT" i="1" dirty="0">
                <a:ea typeface="ＭＳ Ｐゴシック" panose="020B0600070205080204" pitchFamily="34" charset="-128"/>
              </a:rPr>
              <a:t> S. aureus </a:t>
            </a:r>
            <a:r>
              <a:rPr lang="en-GB" altLang="pt-PT" dirty="0" err="1">
                <a:ea typeface="ＭＳ Ｐゴシック" panose="020B0600070205080204" pitchFamily="34" charset="-128"/>
              </a:rPr>
              <a:t>incluindo</a:t>
            </a:r>
            <a:r>
              <a:rPr lang="en-GB" altLang="pt-PT" dirty="0">
                <a:ea typeface="ＭＳ Ｐゴシック" panose="020B0600070205080204" pitchFamily="34" charset="-128"/>
              </a:rPr>
              <a:t> MRSA no </a:t>
            </a:r>
            <a:r>
              <a:rPr lang="en-GB" altLang="pt-PT" dirty="0" err="1">
                <a:ea typeface="ＭＳ Ｐゴシック" panose="020B0600070205080204" pitchFamily="34" charset="-128"/>
              </a:rPr>
              <a:t>nariz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ou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na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pele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</a:p>
          <a:p>
            <a:pPr lvl="2" eaLnBrk="1" hangingPunct="1"/>
            <a:r>
              <a:rPr lang="en-GB" altLang="pt-PT" i="1" dirty="0">
                <a:ea typeface="ＭＳ Ｐゴシック" panose="020B0600070205080204" pitchFamily="34" charset="-128"/>
              </a:rPr>
              <a:t> E. coli</a:t>
            </a:r>
            <a:r>
              <a:rPr lang="en-GB" altLang="pt-PT" dirty="0">
                <a:ea typeface="ＭＳ Ｐゴシック" panose="020B0600070205080204" pitchFamily="34" charset="-128"/>
              </a:rPr>
              <a:t> (</a:t>
            </a:r>
            <a:r>
              <a:rPr lang="en-GB" altLang="pt-PT" dirty="0" err="1">
                <a:ea typeface="ＭＳ Ｐゴシック" panose="020B0600070205080204" pitchFamily="34" charset="-128"/>
              </a:rPr>
              <a:t>intestino</a:t>
            </a:r>
            <a:r>
              <a:rPr lang="en-GB" altLang="pt-PT" dirty="0">
                <a:ea typeface="ＭＳ Ｐゴシック" panose="020B0600070205080204" pitchFamily="34" charset="-128"/>
              </a:rPr>
              <a:t>)</a:t>
            </a:r>
          </a:p>
          <a:p>
            <a:pPr lvl="2" eaLnBrk="1" hangingPunct="1"/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Inclui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os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micróbios</a:t>
            </a:r>
            <a:r>
              <a:rPr lang="en-GB" altLang="pt-PT" dirty="0">
                <a:ea typeface="ＭＳ Ｐゴシック" panose="020B0600070205080204" pitchFamily="34" charset="-128"/>
              </a:rPr>
              <a:t> que </a:t>
            </a:r>
            <a:r>
              <a:rPr lang="en-GB" altLang="pt-PT" dirty="0" err="1">
                <a:ea typeface="ＭＳ Ｐゴシック" panose="020B0600070205080204" pitchFamily="34" charset="-128"/>
              </a:rPr>
              <a:t>estão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presentes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na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urina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>
                <a:ea typeface="ＭＳ Ｐゴシック" panose="020B0600070205080204" pitchFamily="34" charset="-128"/>
              </a:rPr>
              <a:t>pacientes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cateterizados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>
                <a:ea typeface="ＭＳ Ｐゴシック" panose="020B0600070205080204" pitchFamily="34" charset="-128"/>
              </a:rPr>
              <a:t>a </a:t>
            </a:r>
            <a:r>
              <a:rPr lang="en-GB" altLang="pt-PT" dirty="0" err="1">
                <a:ea typeface="ＭＳ Ｐゴシック" panose="020B0600070205080204" pitchFamily="34" charset="-128"/>
              </a:rPr>
              <a:t>longo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prazo</a:t>
            </a:r>
            <a:r>
              <a:rPr lang="en-GB" altLang="pt-PT" dirty="0">
                <a:ea typeface="ＭＳ Ｐゴシック" panose="020B0600070205080204" pitchFamily="34" charset="-128"/>
              </a:rPr>
              <a:t>, mas </a:t>
            </a:r>
            <a:r>
              <a:rPr lang="en-GB" altLang="pt-PT" u="sng" dirty="0" err="1" smtClean="0">
                <a:ea typeface="ＭＳ Ｐゴシック" panose="020B0600070205080204" pitchFamily="34" charset="-128"/>
              </a:rPr>
              <a:t>não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causando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uma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infeção</a:t>
            </a:r>
            <a:endParaRPr lang="en-GB" altLang="pt-PT" dirty="0">
              <a:ea typeface="ＭＳ Ｐゴシック" panose="020B0600070205080204" pitchFamily="34" charset="-128"/>
            </a:endParaRPr>
          </a:p>
          <a:p>
            <a:pPr marL="0" indent="0" eaLnBrk="1" hangingPunct="1"/>
            <a:endParaRPr lang="en-US" altLang="pt-PT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822325"/>
          </a:xfrm>
        </p:spPr>
        <p:txBody>
          <a:bodyPr/>
          <a:lstStyle/>
          <a:p>
            <a:pPr eaLnBrk="1" hangingPunct="1"/>
            <a:r>
              <a:rPr lang="fr-BE" altLang="pt-PT" dirty="0"/>
              <a:t>O QUE É UMA INFEÇÃO ASSOCIADA AOS CUIDADOS DE SAÚDE (HAI)?</a:t>
            </a:r>
            <a:endParaRPr lang="en-US" altLang="pt-PT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07504" y="1484784"/>
            <a:ext cx="9036496" cy="5162550"/>
          </a:xfrm>
        </p:spPr>
        <p:txBody>
          <a:bodyPr/>
          <a:lstStyle/>
          <a:p>
            <a:pPr marL="0" indent="0" eaLnBrk="1" hangingPunct="1"/>
            <a:endParaRPr lang="en-GB" altLang="pt-PT" b="1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150000"/>
              </a:lnSpc>
            </a:pPr>
            <a:r>
              <a:rPr lang="en-GB" altLang="pt-PT" b="1" dirty="0">
                <a:ea typeface="ＭＳ Ｐゴシック" panose="020B0600070205080204" pitchFamily="34" charset="-128"/>
              </a:rPr>
              <a:t>Uma </a:t>
            </a:r>
            <a:r>
              <a:rPr lang="en-GB" altLang="pt-PT" b="1" dirty="0" err="1">
                <a:ea typeface="ＭＳ Ｐゴシック" panose="020B0600070205080204" pitchFamily="34" charset="-128"/>
              </a:rPr>
              <a:t>infeção</a:t>
            </a:r>
            <a:r>
              <a:rPr lang="en-GB" altLang="pt-PT" b="1" dirty="0">
                <a:ea typeface="ＭＳ Ｐゴシック" panose="020B0600070205080204" pitchFamily="34" charset="-128"/>
              </a:rPr>
              <a:t> que </a:t>
            </a:r>
            <a:r>
              <a:rPr lang="en-GB" altLang="pt-PT" b="1" dirty="0" err="1">
                <a:ea typeface="ＭＳ Ｐゴシック" panose="020B0600070205080204" pitchFamily="34" charset="-128"/>
              </a:rPr>
              <a:t>alguém</a:t>
            </a:r>
            <a:r>
              <a:rPr lang="en-GB" altLang="pt-PT" b="1" dirty="0">
                <a:ea typeface="ＭＳ Ｐゴシック" panose="020B0600070205080204" pitchFamily="34" charset="-128"/>
              </a:rPr>
              <a:t> </a:t>
            </a:r>
            <a:r>
              <a:rPr lang="en-GB" altLang="pt-PT" b="1" dirty="0" err="1">
                <a:ea typeface="ＭＳ Ｐゴシック" panose="020B0600070205080204" pitchFamily="34" charset="-128"/>
              </a:rPr>
              <a:t>adquire</a:t>
            </a:r>
            <a:r>
              <a:rPr lang="en-GB" altLang="pt-PT" b="1" dirty="0">
                <a:ea typeface="ＭＳ Ｐゴシック" panose="020B0600070205080204" pitchFamily="34" charset="-128"/>
              </a:rPr>
              <a:t>  </a:t>
            </a:r>
            <a:r>
              <a:rPr lang="en-GB" altLang="pt-PT" b="1" dirty="0" err="1">
                <a:ea typeface="ＭＳ Ｐゴシック" panose="020B0600070205080204" pitchFamily="34" charset="-128"/>
              </a:rPr>
              <a:t>depois</a:t>
            </a:r>
            <a:r>
              <a:rPr lang="en-GB" altLang="pt-PT" b="1" dirty="0">
                <a:ea typeface="ＭＳ Ｐゴシック" panose="020B0600070205080204" pitchFamily="34" charset="-128"/>
              </a:rPr>
              <a:t> de </a:t>
            </a:r>
            <a:r>
              <a:rPr lang="en-GB" altLang="pt-PT" b="1" dirty="0" err="1">
                <a:ea typeface="ＭＳ Ｐゴシック" panose="020B0600070205080204" pitchFamily="34" charset="-128"/>
              </a:rPr>
              <a:t>estar</a:t>
            </a:r>
            <a:r>
              <a:rPr lang="en-GB" altLang="pt-PT" b="1" dirty="0">
                <a:ea typeface="ＭＳ Ｐゴシック" panose="020B0600070205080204" pitchFamily="34" charset="-128"/>
              </a:rPr>
              <a:t> no hospital </a:t>
            </a:r>
            <a:endParaRPr lang="en-GB" altLang="pt-PT" b="1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150000"/>
              </a:lnSpc>
            </a:pPr>
            <a:r>
              <a:rPr lang="en-GB" altLang="pt-PT" b="1" dirty="0" err="1" smtClean="0">
                <a:ea typeface="ＭＳ Ｐゴシック" panose="020B0600070205080204" pitchFamily="34" charset="-128"/>
              </a:rPr>
              <a:t>ou</a:t>
            </a:r>
            <a:r>
              <a:rPr lang="en-GB" altLang="pt-PT" b="1" dirty="0" smtClean="0">
                <a:ea typeface="ＭＳ Ｐゴシック" panose="020B0600070205080204" pitchFamily="34" charset="-128"/>
              </a:rPr>
              <a:t> </a:t>
            </a:r>
          </a:p>
          <a:p>
            <a:pPr marL="0" indent="0" algn="ctr" eaLnBrk="1" hangingPunct="1">
              <a:lnSpc>
                <a:spcPct val="150000"/>
              </a:lnSpc>
            </a:pPr>
            <a:r>
              <a:rPr lang="en-GB" altLang="pt-PT" b="1" dirty="0" err="1" smtClean="0">
                <a:ea typeface="ＭＳ Ｐゴシック" panose="020B0600070205080204" pitchFamily="34" charset="-128"/>
              </a:rPr>
              <a:t>em</a:t>
            </a:r>
            <a:r>
              <a:rPr lang="en-GB" altLang="pt-PT" b="1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b="1" dirty="0" err="1">
                <a:ea typeface="ＭＳ Ｐゴシック" panose="020B0600070205080204" pitchFamily="34" charset="-128"/>
              </a:rPr>
              <a:t>contacto</a:t>
            </a:r>
            <a:r>
              <a:rPr lang="en-GB" altLang="pt-PT" b="1" dirty="0">
                <a:ea typeface="ＭＳ Ｐゴシック" panose="020B0600070205080204" pitchFamily="34" charset="-128"/>
              </a:rPr>
              <a:t> com o </a:t>
            </a:r>
            <a:r>
              <a:rPr lang="en-GB" altLang="pt-PT" b="1" dirty="0" err="1">
                <a:ea typeface="ＭＳ Ｐゴシック" panose="020B0600070205080204" pitchFamily="34" charset="-128"/>
              </a:rPr>
              <a:t>sistema</a:t>
            </a:r>
            <a:r>
              <a:rPr lang="en-GB" altLang="pt-PT" b="1" dirty="0">
                <a:ea typeface="ＭＳ Ｐゴシック" panose="020B0600070205080204" pitchFamily="34" charset="-128"/>
              </a:rPr>
              <a:t> de </a:t>
            </a:r>
            <a:r>
              <a:rPr lang="en-GB" altLang="pt-PT" b="1" dirty="0" err="1">
                <a:ea typeface="ＭＳ Ｐゴシック" panose="020B0600070205080204" pitchFamily="34" charset="-128"/>
              </a:rPr>
              <a:t>saúde</a:t>
            </a:r>
            <a:r>
              <a:rPr lang="en-GB" altLang="pt-PT" b="1" dirty="0">
                <a:ea typeface="ＭＳ Ｐゴシック" panose="020B0600070205080204" pitchFamily="34" charset="-128"/>
              </a:rPr>
              <a:t> </a:t>
            </a:r>
          </a:p>
          <a:p>
            <a:pPr marL="0" indent="0" algn="ctr" eaLnBrk="1" hangingPunct="1">
              <a:lnSpc>
                <a:spcPct val="150000"/>
              </a:lnSpc>
            </a:pPr>
            <a:r>
              <a:rPr lang="en-GB" altLang="pt-PT" dirty="0" err="1">
                <a:ea typeface="ＭＳ Ｐゴシック" panose="020B0600070205080204" pitchFamily="34" charset="-128"/>
              </a:rPr>
              <a:t>por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exemplo</a:t>
            </a:r>
            <a:r>
              <a:rPr lang="en-GB" altLang="pt-PT" dirty="0">
                <a:ea typeface="ＭＳ Ｐゴシック" panose="020B0600070205080204" pitchFamily="34" charset="-128"/>
              </a:rPr>
              <a:t>, </a:t>
            </a:r>
            <a:r>
              <a:rPr lang="en-GB" altLang="pt-PT" dirty="0" err="1">
                <a:ea typeface="ＭＳ Ｐゴシック" panose="020B0600070205080204" pitchFamily="34" charset="-128"/>
              </a:rPr>
              <a:t>adquirida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numa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unidade</a:t>
            </a:r>
            <a:r>
              <a:rPr lang="en-GB" altLang="pt-PT" dirty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>
                <a:ea typeface="ＭＳ Ｐゴシック" panose="020B0600070205080204" pitchFamily="34" charset="-128"/>
              </a:rPr>
              <a:t>cuidados</a:t>
            </a:r>
            <a:r>
              <a:rPr lang="en-GB" altLang="pt-PT" dirty="0">
                <a:ea typeface="ＭＳ Ｐゴシック" panose="020B0600070205080204" pitchFamily="34" charset="-128"/>
              </a:rPr>
              <a:t> de longa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duração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/ UCCI</a:t>
            </a:r>
            <a:endParaRPr lang="en-GB" altLang="pt-PT" dirty="0">
              <a:ea typeface="ＭＳ Ｐゴシック" panose="020B0600070205080204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CDC_PowerPoint_Template_2009_rev_1_4_MSO_2007">
  <a:themeElements>
    <a:clrScheme name="ECDC_PowerPoint_Template_2009_rev_1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DC_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ECDC_PowerPoint_Template_2009_rev_1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F25917B0C2324FBF4863FD2196A7A3" ma:contentTypeVersion="0" ma:contentTypeDescription="Create a new document." ma:contentTypeScope="" ma:versionID="3ff846c2d4db515f5f6cb8940ae998e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C1EDE4-4221-4341-9354-60C2FA5B72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CE53C60-16D6-43B9-A5A5-40E5139FF5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20C166-C1E2-40F1-9A75-51D0A05FC035}">
  <ds:schemaRefs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4895</TotalTime>
  <Words>2253</Words>
  <Application>Microsoft Office PowerPoint</Application>
  <PresentationFormat>On-screen Show (4:3)</PresentationFormat>
  <Paragraphs>332</Paragraphs>
  <Slides>29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ＭＳ Ｐゴシック</vt:lpstr>
      <vt:lpstr>Arial</vt:lpstr>
      <vt:lpstr>Calibri</vt:lpstr>
      <vt:lpstr>Tahoma</vt:lpstr>
      <vt:lpstr>Times New Roman</vt:lpstr>
      <vt:lpstr>Wingdings</vt:lpstr>
      <vt:lpstr>1_ECDC_PowerPoint_Template_2009_rev_1_4_MSO_2007</vt:lpstr>
      <vt:lpstr>Custom Design</vt:lpstr>
      <vt:lpstr>Apresentação 1</vt:lpstr>
      <vt:lpstr>OBJETIVOS</vt:lpstr>
      <vt:lpstr>VIGILÂNCIA</vt:lpstr>
      <vt:lpstr>VIGILÂNCIA</vt:lpstr>
      <vt:lpstr>Tipos de vigilância</vt:lpstr>
      <vt:lpstr>Tipos de vigilância</vt:lpstr>
      <vt:lpstr>O QUE É UMA INFEÇÃO?</vt:lpstr>
      <vt:lpstr>COLONIZAÇÃO NÃO É INFEÇÃO</vt:lpstr>
      <vt:lpstr>O QUE É UMA INFEÇÃO ASSOCIADA AOS CUIDADOS DE SAÚDE (HAI)?</vt:lpstr>
      <vt:lpstr>O QUE É UMA INFEÇÃO ASSOCIADA AOS CUIDADOS DE SAÚDE (HAI)?</vt:lpstr>
      <vt:lpstr>O QUE É O HALT (IPP/PPS)?</vt:lpstr>
      <vt:lpstr>COMO É MEDIDA A PREVALÊNCIA?</vt:lpstr>
      <vt:lpstr>PREVALÊNCIA</vt:lpstr>
      <vt:lpstr>PREVALÊNCIA: EXEMPLOS</vt:lpstr>
      <vt:lpstr>Como é que se mede a INFEÇÃO  durante a vigilância?</vt:lpstr>
      <vt:lpstr>O QUE É UMA INFEÇÃO ASSOCIADA AOS CUIDADOS DE SAÚDE (HAI) PARA O HALT-3?</vt:lpstr>
      <vt:lpstr>O QUE É UMA INFEÇÃO ASSOCIADA AOS CUIDADOS DE SAÚDE (HAI) PARA O HALT-3?</vt:lpstr>
      <vt:lpstr>O QUE É UMA INFEÇÃO ASSOCIADA AOS CUIDADOS DE SAÚDE (HAI) PARA O HALT-3?</vt:lpstr>
      <vt:lpstr>EXEMPLO: Infeção do Trato Urinário</vt:lpstr>
      <vt:lpstr>EXEMPLO: Infeção do Trato Urinário</vt:lpstr>
      <vt:lpstr>EXEMPLO: Infeção do Trato Urinário</vt:lpstr>
      <vt:lpstr>PORQUE DEVE UM PAÍS EFETUAR A VIGILÂNCIA EM UCCI?</vt:lpstr>
      <vt:lpstr>PORQUE DEVE A MINHA UCCI PARTICIPAR  NO HALT-3?</vt:lpstr>
      <vt:lpstr>O que encontrámos no HALT-2 2013?</vt:lpstr>
      <vt:lpstr>HALT-2: HAI &amp; USO ANTIMICROBIANOS</vt:lpstr>
      <vt:lpstr>HALT-2: uso de antimicrobianos</vt:lpstr>
      <vt:lpstr>HALT-2: HAI</vt:lpstr>
      <vt:lpstr>Lições aprendidas a partir do anterior  PROJETO HALT</vt:lpstr>
      <vt:lpstr>Porquê repetir o HALT?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Healthcare Associated infections in Long Term care facilities (HALT)</dc:title>
  <dc:creator>David</dc:creator>
  <cp:lastModifiedBy>pedro</cp:lastModifiedBy>
  <cp:revision>172</cp:revision>
  <cp:lastPrinted>2012-03-30T17:35:05Z</cp:lastPrinted>
  <dcterms:created xsi:type="dcterms:W3CDTF">2011-12-05T17:01:24Z</dcterms:created>
  <dcterms:modified xsi:type="dcterms:W3CDTF">2017-03-16T09:25:27Z</dcterms:modified>
</cp:coreProperties>
</file>